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64" r:id="rId3"/>
    <p:sldId id="259" r:id="rId4"/>
    <p:sldId id="261" r:id="rId5"/>
    <p:sldId id="273" r:id="rId6"/>
    <p:sldId id="262" r:id="rId7"/>
    <p:sldId id="263" r:id="rId8"/>
    <p:sldId id="265" r:id="rId9"/>
    <p:sldId id="268" r:id="rId10"/>
    <p:sldId id="267" r:id="rId11"/>
    <p:sldId id="269" r:id="rId12"/>
    <p:sldId id="271" r:id="rId13"/>
    <p:sldId id="272" r:id="rId14"/>
    <p:sldId id="270" r:id="rId15"/>
  </p:sldIdLst>
  <p:sldSz cx="9906000" cy="6858000" type="A4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494" y="10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O:\&#1055;&#1088;&#1080;&#1077;&#1084;&#1085;&#1072;&#1103;_&#1082;&#1072;&#1084;&#1087;&#1072;&#1085;&#1080;&#1103;\2021\&#1057;&#1058;&#1040;&#1058;&#1048;&#1057;&#1058;&#1048;&#1050;&#1040;\&#1056;&#1077;&#1075;&#1080;&#1086;&#1085;&#1099;%20&#1080;%20&#1059;&#1089;&#1099;-202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'Статистика по регионам'!$B$1</c:f>
              <c:strCache>
                <c:ptCount val="1"/>
                <c:pt idx="0">
                  <c:v>Бюджет 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'Статистика по регионам'!$A$2:$A$20</c:f>
              <c:strCache>
                <c:ptCount val="19"/>
                <c:pt idx="0">
                  <c:v>Москва г</c:v>
                </c:pt>
                <c:pt idx="1">
                  <c:v>Московская обл</c:v>
                </c:pt>
                <c:pt idx="2">
                  <c:v>Тверская обл</c:v>
                </c:pt>
                <c:pt idx="3">
                  <c:v>Краснодарский край</c:v>
                </c:pt>
                <c:pt idx="4">
                  <c:v>Владимирская обл</c:v>
                </c:pt>
                <c:pt idx="5">
                  <c:v>Брянская обл</c:v>
                </c:pt>
                <c:pt idx="6">
                  <c:v>Чувашская Республика - Чувашия</c:v>
                </c:pt>
                <c:pt idx="7">
                  <c:v>Тамбовская обл</c:v>
                </c:pt>
                <c:pt idx="8">
                  <c:v>Ставропольский край</c:v>
                </c:pt>
                <c:pt idx="9">
                  <c:v>Тульская обл</c:v>
                </c:pt>
                <c:pt idx="10">
                  <c:v>Орловская обл</c:v>
                </c:pt>
                <c:pt idx="11">
                  <c:v>ДРУГОЕ</c:v>
                </c:pt>
                <c:pt idx="12">
                  <c:v>Башкортостан Респ</c:v>
                </c:pt>
                <c:pt idx="13">
                  <c:v>Смоленская обл</c:v>
                </c:pt>
                <c:pt idx="14">
                  <c:v>Ярославская обл</c:v>
                </c:pt>
                <c:pt idx="15">
                  <c:v>Курская обл</c:v>
                </c:pt>
                <c:pt idx="16">
                  <c:v>Саратовская обл</c:v>
                </c:pt>
                <c:pt idx="17">
                  <c:v>Ростовская обл</c:v>
                </c:pt>
                <c:pt idx="18">
                  <c:v>Волгоградская обл</c:v>
                </c:pt>
              </c:strCache>
            </c:strRef>
          </c:cat>
          <c:val>
            <c:numRef>
              <c:f>'Статистика по регионам'!$B$2:$B$20</c:f>
              <c:numCache>
                <c:formatCode>General</c:formatCode>
                <c:ptCount val="19"/>
                <c:pt idx="0">
                  <c:v>223</c:v>
                </c:pt>
                <c:pt idx="1">
                  <c:v>137</c:v>
                </c:pt>
                <c:pt idx="2">
                  <c:v>59</c:v>
                </c:pt>
                <c:pt idx="3">
                  <c:v>32</c:v>
                </c:pt>
                <c:pt idx="4">
                  <c:v>27</c:v>
                </c:pt>
                <c:pt idx="5">
                  <c:v>27</c:v>
                </c:pt>
                <c:pt idx="6">
                  <c:v>25</c:v>
                </c:pt>
                <c:pt idx="7">
                  <c:v>18</c:v>
                </c:pt>
                <c:pt idx="8">
                  <c:v>18</c:v>
                </c:pt>
                <c:pt idx="9">
                  <c:v>16</c:v>
                </c:pt>
                <c:pt idx="10">
                  <c:v>16</c:v>
                </c:pt>
                <c:pt idx="11">
                  <c:v>15</c:v>
                </c:pt>
                <c:pt idx="12">
                  <c:v>14</c:v>
                </c:pt>
                <c:pt idx="13">
                  <c:v>14</c:v>
                </c:pt>
                <c:pt idx="14">
                  <c:v>11</c:v>
                </c:pt>
                <c:pt idx="15">
                  <c:v>11</c:v>
                </c:pt>
                <c:pt idx="16">
                  <c:v>10</c:v>
                </c:pt>
                <c:pt idx="17">
                  <c:v>9</c:v>
                </c:pt>
                <c:pt idx="18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FD-437C-ADDA-3AF3A20B63DE}"/>
            </c:ext>
          </c:extLst>
        </c:ser>
        <c:ser>
          <c:idx val="1"/>
          <c:order val="1"/>
          <c:tx>
            <c:strRef>
              <c:f>'Статистика по регионам'!$E$1</c:f>
              <c:strCache>
                <c:ptCount val="1"/>
                <c:pt idx="0">
                  <c:v>Бюджет 2020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'Статистика по регионам'!$E$2:$E$20</c:f>
              <c:numCache>
                <c:formatCode>General</c:formatCode>
                <c:ptCount val="19"/>
                <c:pt idx="0">
                  <c:v>138</c:v>
                </c:pt>
                <c:pt idx="1">
                  <c:v>95</c:v>
                </c:pt>
                <c:pt idx="2">
                  <c:v>61</c:v>
                </c:pt>
                <c:pt idx="3">
                  <c:v>31</c:v>
                </c:pt>
                <c:pt idx="4">
                  <c:v>28</c:v>
                </c:pt>
                <c:pt idx="5">
                  <c:v>22</c:v>
                </c:pt>
                <c:pt idx="6">
                  <c:v>19</c:v>
                </c:pt>
                <c:pt idx="7">
                  <c:v>16</c:v>
                </c:pt>
                <c:pt idx="8">
                  <c:v>13</c:v>
                </c:pt>
                <c:pt idx="9">
                  <c:v>21</c:v>
                </c:pt>
                <c:pt idx="10">
                  <c:v>13</c:v>
                </c:pt>
                <c:pt idx="11">
                  <c:v>24</c:v>
                </c:pt>
                <c:pt idx="12">
                  <c:v>18</c:v>
                </c:pt>
                <c:pt idx="13">
                  <c:v>13</c:v>
                </c:pt>
                <c:pt idx="14">
                  <c:v>4</c:v>
                </c:pt>
                <c:pt idx="15">
                  <c:v>4</c:v>
                </c:pt>
                <c:pt idx="16">
                  <c:v>10</c:v>
                </c:pt>
                <c:pt idx="17">
                  <c:v>13</c:v>
                </c:pt>
                <c:pt idx="18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FD-437C-ADDA-3AF3A20B63D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05534592"/>
        <c:axId val="105536128"/>
      </c:barChart>
      <c:catAx>
        <c:axId val="10553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ru-RU"/>
          </a:p>
        </c:txPr>
        <c:crossAx val="105536128"/>
        <c:crosses val="autoZero"/>
        <c:auto val="1"/>
        <c:lblAlgn val="ctr"/>
        <c:lblOffset val="100"/>
        <c:noMultiLvlLbl val="0"/>
      </c:catAx>
      <c:valAx>
        <c:axId val="105536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ru-RU"/>
          </a:p>
        </c:txPr>
        <c:crossAx val="105534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C9466-7170-4783-977A-3074795B1007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CE029-6C5C-461D-8A78-52298AE215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599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52BB-5974-4682-B726-184D14071C39}" type="datetime1">
              <a:rPr lang="ru-RU" smtClean="0"/>
              <a:t>16.11.2021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D1542-49D7-437D-B240-17B0225A7C97}" type="datetime1">
              <a:rPr lang="ru-RU" smtClean="0"/>
              <a:t>16.11.2021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4225F-3E0E-44F0-A76F-B95CA82D7A21}" type="datetime1">
              <a:rPr lang="ru-RU" smtClean="0"/>
              <a:t>16.11.2021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9424-595C-47BB-B077-C53C3C6692D2}" type="datetime1">
              <a:rPr lang="ru-RU" smtClean="0"/>
              <a:t>16.11.2021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4FF8-9FC7-47B9-ACB8-38044EA8D4A9}" type="datetime1">
              <a:rPr lang="ru-RU" smtClean="0"/>
              <a:t>16.11.2021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5077-A41F-49F9-A85E-3E30027BA2EF}" type="datetime1">
              <a:rPr lang="ru-RU" smtClean="0"/>
              <a:t>16.11.2021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44A4-CB1C-409D-9C13-EFEAAD92E115}" type="datetime1">
              <a:rPr lang="ru-RU" smtClean="0"/>
              <a:t>16.11.2021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AD025-7A64-49A1-8D6D-BABC053A178E}" type="datetime1">
              <a:rPr lang="ru-RU" smtClean="0"/>
              <a:t>16.11.2021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6A3E-9606-44BA-83B2-B2645AC822FC}" type="datetime1">
              <a:rPr lang="ru-RU" smtClean="0"/>
              <a:t>16.11.2021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991B5-6DE0-4A7C-AE66-FF331F690200}" type="datetime1">
              <a:rPr lang="ru-RU" smtClean="0"/>
              <a:t>16.11.2021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9D13-1D34-44B2-A76B-F3BA49916192}" type="datetime1">
              <a:rPr lang="ru-RU" smtClean="0"/>
              <a:t>16.11.2021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FF815-7DAC-491E-A2EE-3CF9B9825264}" type="datetime1">
              <a:rPr lang="ru-RU" smtClean="0"/>
              <a:t>16.11.2021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eg"/><Relationship Id="rId18" Type="http://schemas.openxmlformats.org/officeDocument/2006/relationships/image" Target="../media/image34.jpe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17" Type="http://schemas.openxmlformats.org/officeDocument/2006/relationships/image" Target="../media/image33.jpeg"/><Relationship Id="rId2" Type="http://schemas.openxmlformats.org/officeDocument/2006/relationships/image" Target="../media/image3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jpe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/>
          <p:cNvSpPr/>
          <p:nvPr/>
        </p:nvSpPr>
        <p:spPr>
          <a:xfrm>
            <a:off x="692522" y="389526"/>
            <a:ext cx="4953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Национальный исследовательский университет «МИЭТ»‎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E6CC3FBB-75AD-403E-9F67-500CB779FB34}"/>
              </a:ext>
            </a:extLst>
          </p:cNvPr>
          <p:cNvSpPr txBox="1">
            <a:spLocks/>
          </p:cNvSpPr>
          <p:nvPr/>
        </p:nvSpPr>
        <p:spPr>
          <a:xfrm>
            <a:off x="790274" y="5283738"/>
            <a:ext cx="7403467" cy="1091108"/>
          </a:xfrm>
          <a:prstGeom prst="rect">
            <a:avLst/>
          </a:prstGeom>
          <a:noFill/>
        </p:spPr>
        <p:txBody>
          <a:bodyPr lIns="53982" tIns="34285" rIns="80967" bIns="34285">
            <a:noAutofit/>
          </a:bodyPr>
          <a:lstStyle>
            <a:lvl1pPr marL="0" indent="0" algn="l" defTabSz="44767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23" indent="0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35610">
              <a:lnSpc>
                <a:spcPct val="100000"/>
              </a:lnSpc>
              <a:defRPr/>
            </a:pPr>
            <a:r>
              <a:rPr lang="ru-RU" sz="1800" b="1" dirty="0">
                <a:solidFill>
                  <a:prstClr val="white"/>
                </a:solidFill>
                <a:latin typeface="Calibri" pitchFamily="34" charset="0"/>
                <a:ea typeface="Verdana" panose="020B0604030504040204" pitchFamily="34" charset="0"/>
                <a:cs typeface="Calibri" pitchFamily="34" charset="0"/>
              </a:rPr>
              <a:t>Миссия МИЭТ</a:t>
            </a:r>
            <a:br>
              <a:rPr lang="ru-RU" sz="1800" b="1" dirty="0">
                <a:solidFill>
                  <a:prstClr val="white"/>
                </a:solidFill>
                <a:latin typeface="Calibri" pitchFamily="34" charset="0"/>
                <a:ea typeface="Verdana" panose="020B0604030504040204" pitchFamily="34" charset="0"/>
                <a:cs typeface="Calibri" pitchFamily="34" charset="0"/>
              </a:rPr>
            </a:br>
            <a:r>
              <a:rPr lang="ru-RU" sz="1800" dirty="0">
                <a:solidFill>
                  <a:prstClr val="white"/>
                </a:solidFill>
                <a:latin typeface="Calibri" pitchFamily="34" charset="0"/>
                <a:ea typeface="Verdana" panose="020B0604030504040204" pitchFamily="34" charset="0"/>
                <a:cs typeface="Calibri" pitchFamily="34" charset="0"/>
              </a:rPr>
              <a:t>Формирование среды открытых возможностей личностного, творческого и профессионального роста талантливых исследователей и инженеров, разработчиков и создателей новых высокотехнологичных продуктов</a:t>
            </a:r>
          </a:p>
        </p:txBody>
      </p:sp>
      <p:pic>
        <p:nvPicPr>
          <p:cNvPr id="3074" name="Picture 2" descr="C:\Users\Media\Desktop\Логотип МИЭТ-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9035" y="589775"/>
            <a:ext cx="2266143" cy="3533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5118843" y="1228166"/>
            <a:ext cx="4267200" cy="4912658"/>
          </a:xfrm>
          <a:prstGeom prst="roundRect">
            <a:avLst>
              <a:gd name="adj" fmla="val 470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7882" y="332656"/>
            <a:ext cx="8879614" cy="720080"/>
          </a:xfrm>
          <a:prstGeom prst="roundRect">
            <a:avLst/>
          </a:prstGeom>
          <a:solidFill>
            <a:srgbClr val="1B2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776536" y="476672"/>
            <a:ext cx="7848872" cy="383172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ru-RU" sz="2400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Направление 3. Военное образование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2432720" y="6447366"/>
            <a:ext cx="6264696" cy="0"/>
          </a:xfrm>
          <a:prstGeom prst="line">
            <a:avLst/>
          </a:prstGeom>
          <a:ln>
            <a:solidFill>
              <a:srgbClr val="1B25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8697416" y="6309320"/>
            <a:ext cx="792088" cy="276091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en-US" sz="1600" b="1" dirty="0">
                <a:solidFill>
                  <a:srgbClr val="1B25F1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miet.ru</a:t>
            </a:r>
            <a:endParaRPr lang="ru-RU" sz="1600" b="1" dirty="0">
              <a:solidFill>
                <a:srgbClr val="1B25F1"/>
              </a:solidFill>
              <a:latin typeface="Calibri" pitchFamily="34" charset="0"/>
              <a:ea typeface="Segoe UI" pitchFamily="34" charset="0"/>
              <a:cs typeface="Calibri" pitchFamily="34" charset="0"/>
            </a:endParaRPr>
          </a:p>
        </p:txBody>
      </p:sp>
      <p:pic>
        <p:nvPicPr>
          <p:cNvPr id="16" name="Picture 2" descr="C:\Users\Media\Desktop\miet_logotyp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512" y="6207512"/>
            <a:ext cx="1784648" cy="461848"/>
          </a:xfrm>
          <a:prstGeom prst="rect">
            <a:avLst/>
          </a:prstGeom>
          <a:noFill/>
        </p:spPr>
      </p:pic>
      <p:sp>
        <p:nvSpPr>
          <p:cNvPr id="8" name="Text Box 5">
            <a:extLst>
              <a:ext uri="{FF2B5EF4-FFF2-40B4-BE49-F238E27FC236}">
                <a16:creationId xmlns:a16="http://schemas.microsoft.com/office/drawing/2014/main" id="{2AA3EBDB-D963-4747-A8AF-D14CFAA73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2631" y="3369075"/>
            <a:ext cx="3872753" cy="2700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sx="1000" sy="1000" algn="ctr" rotWithShape="0">
              <a:srgbClr val="000000"/>
            </a:outerShdw>
          </a:effectLst>
        </p:spPr>
        <p:txBody>
          <a:bodyPr wrap="square" lIns="68560" tIns="34285" rIns="68560" bIns="34285">
            <a:spAutoFit/>
          </a:bodyPr>
          <a:lstStyle/>
          <a:p>
            <a:pPr marL="128549"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• Электроника и </a:t>
            </a:r>
            <a:r>
              <a:rPr lang="ru-RU" dirty="0" err="1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наноэлектроника</a:t>
            </a:r>
            <a:endParaRPr lang="ru-RU" dirty="0">
              <a:solidFill>
                <a:prstClr val="black"/>
              </a:solidFill>
              <a:latin typeface="Calibri" pitchFamily="34" charset="0"/>
              <a:ea typeface="Segoe UI" pitchFamily="34" charset="0"/>
              <a:cs typeface="Calibri" pitchFamily="34" charset="0"/>
            </a:endParaRPr>
          </a:p>
          <a:p>
            <a:pPr marL="128549"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• Радиотехника</a:t>
            </a:r>
          </a:p>
          <a:p>
            <a:pPr marL="128549"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• </a:t>
            </a:r>
            <a:r>
              <a:rPr lang="ru-RU" dirty="0" err="1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Инфокоммуникационные</a:t>
            </a: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 технологии и системы связи</a:t>
            </a:r>
          </a:p>
          <a:p>
            <a:pPr marL="128549"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• Информатика и вычислительная техника</a:t>
            </a:r>
          </a:p>
          <a:p>
            <a:pPr marL="128549"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• Программная инженерия</a:t>
            </a:r>
          </a:p>
          <a:p>
            <a:pPr marL="128549"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• Конструирование и технология электронных средств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24972" y="1198167"/>
            <a:ext cx="4323228" cy="2059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49"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Организация взаимодействия между Военным учебным центром при МИЭТ </a:t>
            </a:r>
          </a:p>
          <a:p>
            <a:pPr marL="128549"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и Тверским суворовским военным училищем МО РФ с целью подготовки офицеров кадра для Войск противовоздушной обороны Сухопутных войск (ПВО СВ)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5163667" y="1260921"/>
            <a:ext cx="41058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49"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Ежегодно ВУЦ при МИЭТ набирает около </a:t>
            </a:r>
            <a:r>
              <a:rPr lang="ru-RU" b="1" dirty="0">
                <a:solidFill>
                  <a:srgbClr val="1B25F1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40 абитуриентов </a:t>
            </a: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для обучения по программам подготовки офицеров кадра. При этом выпускники получают в дополнение к ВУС одновременно гражданскую специальность по одному из направлений:</a:t>
            </a:r>
          </a:p>
        </p:txBody>
      </p:sp>
      <p:pic>
        <p:nvPicPr>
          <p:cNvPr id="5122" name="Picture 2" descr="C:\Users\Media\Desktop\МАКЕТЫ 2021 ГОД\Буклеты\Белый буклет\Фото\miet_booklet_2019-03-14cmyk Folder\Links\IMG_018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284" y="3378221"/>
            <a:ext cx="4109965" cy="27396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0518E7-6D8F-4F74-9AA9-F7CABB46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725C68B6-61C2-468F-89AB-4B9F7531AA68}" type="slidenum">
              <a:rPr lang="ru-RU" smtClean="0"/>
              <a:pPr algn="ctr"/>
              <a:t>10</a:t>
            </a:fld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/>
          <p:cNvSpPr/>
          <p:nvPr/>
        </p:nvSpPr>
        <p:spPr>
          <a:xfrm>
            <a:off x="537882" y="332656"/>
            <a:ext cx="8879614" cy="720080"/>
          </a:xfrm>
          <a:prstGeom prst="roundRect">
            <a:avLst/>
          </a:prstGeom>
          <a:solidFill>
            <a:srgbClr val="1B2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776536" y="476672"/>
            <a:ext cx="7848872" cy="383172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ru-RU" sz="2400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Направление 4. Высшее образование, наука, инновации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2400576" y="6449099"/>
            <a:ext cx="6264696" cy="0"/>
          </a:xfrm>
          <a:prstGeom prst="line">
            <a:avLst/>
          </a:prstGeom>
          <a:ln>
            <a:solidFill>
              <a:srgbClr val="1B25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8697416" y="6309320"/>
            <a:ext cx="792088" cy="276091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en-US" sz="1600" b="1" dirty="0">
                <a:solidFill>
                  <a:srgbClr val="1B25F1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miet.ru</a:t>
            </a:r>
            <a:endParaRPr lang="ru-RU" sz="1600" b="1" dirty="0">
              <a:solidFill>
                <a:srgbClr val="1B25F1"/>
              </a:solidFill>
              <a:latin typeface="Calibri" pitchFamily="34" charset="0"/>
              <a:ea typeface="Segoe UI" pitchFamily="34" charset="0"/>
              <a:cs typeface="Calibri" pitchFamily="34" charset="0"/>
            </a:endParaRPr>
          </a:p>
        </p:txBody>
      </p:sp>
      <p:pic>
        <p:nvPicPr>
          <p:cNvPr id="16" name="Picture 2" descr="C:\Users\Media\Desktop\miet_logotyp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512" y="6207512"/>
            <a:ext cx="1784648" cy="461848"/>
          </a:xfrm>
          <a:prstGeom prst="rect">
            <a:avLst/>
          </a:prstGeom>
          <a:noFill/>
        </p:spPr>
      </p:pic>
      <p:sp>
        <p:nvSpPr>
          <p:cNvPr id="11" name="Прямоугольник 10"/>
          <p:cNvSpPr/>
          <p:nvPr/>
        </p:nvSpPr>
        <p:spPr>
          <a:xfrm>
            <a:off x="2972923" y="1264842"/>
            <a:ext cx="6609227" cy="2197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b="1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Создание </a:t>
            </a:r>
            <a:r>
              <a:rPr lang="ru-RU" b="1" dirty="0">
                <a:solidFill>
                  <a:srgbClr val="1B25F1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филиала МИЭТ</a:t>
            </a:r>
            <a:r>
              <a:rPr lang="ru-RU" b="1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 на территории Тверской области: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i="1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строительство кампуса МИЭТ в Тверской области;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i="1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обучение по образовательным направлениям, связанным с ИТ: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• </a:t>
            </a:r>
            <a:r>
              <a:rPr lang="ru-RU" dirty="0" err="1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Инфокоммуникационные</a:t>
            </a: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 технологии и системы связи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• Информатика и вычислительная техника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• Программная инженерия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• Прикладная математика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3000374" y="3590315"/>
            <a:ext cx="6410325" cy="241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b="1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Создание </a:t>
            </a:r>
            <a:r>
              <a:rPr lang="ru-RU" b="1" dirty="0">
                <a:solidFill>
                  <a:srgbClr val="1B25F1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комплексной среды </a:t>
            </a:r>
            <a:r>
              <a:rPr lang="ru-RU" b="1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для развития инновационного бизнеса: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• создание инфраструктуры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• открытие совместно с предприятиями Тверской области научных лабораторий в области информационных технологий 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и электроники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• реализация программ акселерации </a:t>
            </a:r>
            <a:r>
              <a:rPr lang="ru-RU" dirty="0" err="1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стартапов</a:t>
            </a: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 и развитие технологического предпринимательства</a:t>
            </a:r>
          </a:p>
        </p:txBody>
      </p:sp>
      <p:pic>
        <p:nvPicPr>
          <p:cNvPr id="7170" name="Picture 2" descr="C:\Users\Media\Desktop\Скриншот 15-11-2021 19143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038" y="1314449"/>
            <a:ext cx="1852612" cy="4647445"/>
          </a:xfrm>
          <a:prstGeom prst="rect">
            <a:avLst/>
          </a:prstGeom>
          <a:noFill/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789E11-E3CA-471B-9731-8A05306C7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725C68B6-61C2-468F-89AB-4B9F7531AA68}" type="slidenum">
              <a:rPr lang="ru-RU" smtClean="0"/>
              <a:pPr algn="ctr"/>
              <a:t>11</a:t>
            </a:fld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Скругленный прямоугольник 20"/>
          <p:cNvSpPr/>
          <p:nvPr/>
        </p:nvSpPr>
        <p:spPr>
          <a:xfrm>
            <a:off x="581024" y="2543175"/>
            <a:ext cx="4505326" cy="2085976"/>
          </a:xfrm>
          <a:prstGeom prst="roundRect">
            <a:avLst>
              <a:gd name="adj" fmla="val 4703"/>
            </a:avLst>
          </a:prstGeom>
          <a:noFill/>
          <a:ln w="19050">
            <a:solidFill>
              <a:srgbClr val="1B2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5467350" y="2552700"/>
            <a:ext cx="3905250" cy="2085976"/>
          </a:xfrm>
          <a:prstGeom prst="roundRect">
            <a:avLst>
              <a:gd name="adj" fmla="val 470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7882" y="332656"/>
            <a:ext cx="8879614" cy="720080"/>
          </a:xfrm>
          <a:prstGeom prst="roundRect">
            <a:avLst/>
          </a:prstGeom>
          <a:solidFill>
            <a:srgbClr val="1B2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776536" y="476672"/>
            <a:ext cx="7848872" cy="383172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ru-RU" sz="2400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Возможности взаимодействия МИЭТ и </a:t>
            </a:r>
            <a:r>
              <a:rPr lang="ru-RU" sz="2400" b="1" dirty="0" err="1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ТвГТУ</a:t>
            </a:r>
            <a:endParaRPr lang="ru-RU" sz="2400" b="1" dirty="0">
              <a:solidFill>
                <a:prstClr val="white"/>
              </a:solidFill>
              <a:latin typeface="Calibri" pitchFamily="34" charset="0"/>
              <a:ea typeface="Segoe UI" pitchFamily="34" charset="0"/>
              <a:cs typeface="Calibri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06073" y="1455342"/>
            <a:ext cx="32754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sz="2000" b="1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Тверской государственный технический университет</a:t>
            </a:r>
            <a:endParaRPr lang="ru-RU" sz="2000" dirty="0">
              <a:solidFill>
                <a:prstClr val="black"/>
              </a:solidFill>
              <a:latin typeface="Calibri" pitchFamily="34" charset="0"/>
              <a:ea typeface="Segoe UI" pitchFamily="34" charset="0"/>
              <a:cs typeface="Calibri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525622" y="2693592"/>
            <a:ext cx="368505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49"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sz="1400" dirty="0"/>
              <a:t>• Информатика и вычислительная техника</a:t>
            </a:r>
            <a:br>
              <a:rPr lang="ru-RU" sz="1400" dirty="0"/>
            </a:br>
            <a:r>
              <a:rPr lang="ru-RU" sz="1400" dirty="0"/>
              <a:t>• Информационные системы и технологии</a:t>
            </a:r>
            <a:br>
              <a:rPr lang="ru-RU" sz="1400" dirty="0"/>
            </a:br>
            <a:r>
              <a:rPr lang="ru-RU" sz="1400" dirty="0"/>
              <a:t>• Прикладная информатика</a:t>
            </a:r>
            <a:br>
              <a:rPr lang="ru-RU" sz="1400" dirty="0"/>
            </a:br>
            <a:r>
              <a:rPr lang="ru-RU" sz="1400" dirty="0"/>
              <a:t>• Программная инженерия</a:t>
            </a:r>
            <a:br>
              <a:rPr lang="ru-RU" sz="1400" dirty="0"/>
            </a:br>
            <a:r>
              <a:rPr lang="ru-RU" sz="1400" dirty="0"/>
              <a:t>• Радиоэлектронные системы и комплексы</a:t>
            </a:r>
            <a:br>
              <a:rPr lang="ru-RU" sz="1400" dirty="0"/>
            </a:br>
            <a:r>
              <a:rPr lang="ru-RU" sz="1400" dirty="0"/>
              <a:t>• Биотехнические системы и технологии</a:t>
            </a:r>
            <a:br>
              <a:rPr lang="ru-RU" sz="1400" dirty="0"/>
            </a:br>
            <a:r>
              <a:rPr lang="ru-RU" sz="1400" dirty="0"/>
              <a:t>• </a:t>
            </a:r>
            <a:r>
              <a:rPr lang="ru-RU" sz="1400" dirty="0" err="1"/>
              <a:t>Техносферная</a:t>
            </a:r>
            <a:r>
              <a:rPr lang="ru-RU" sz="1400" dirty="0"/>
              <a:t> безопасность</a:t>
            </a:r>
            <a:br>
              <a:rPr lang="ru-RU" sz="1400" dirty="0"/>
            </a:br>
            <a:r>
              <a:rPr lang="ru-RU" sz="1400" dirty="0"/>
              <a:t>• Управление в технических системах</a:t>
            </a:r>
            <a:endParaRPr lang="ru-RU" sz="1400" dirty="0">
              <a:solidFill>
                <a:prstClr val="black"/>
              </a:solidFill>
              <a:latin typeface="Calibri" pitchFamily="34" charset="0"/>
              <a:ea typeface="Segoe UI" pitchFamily="34" charset="0"/>
              <a:cs typeface="Calibri" pitchFamily="34" charset="0"/>
            </a:endParaRPr>
          </a:p>
        </p:txBody>
      </p:sp>
      <p:pic>
        <p:nvPicPr>
          <p:cNvPr id="2050" name="Picture 2" descr="C:\Users\Media\Desktop\780dfe9019c626859297edda182f8d8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1" y="1370028"/>
            <a:ext cx="733424" cy="934505"/>
          </a:xfrm>
          <a:prstGeom prst="rect">
            <a:avLst/>
          </a:prstGeom>
          <a:noFill/>
        </p:spPr>
      </p:pic>
      <p:sp>
        <p:nvSpPr>
          <p:cNvPr id="18" name="Прямоугольник 17"/>
          <p:cNvSpPr/>
          <p:nvPr/>
        </p:nvSpPr>
        <p:spPr>
          <a:xfrm>
            <a:off x="866776" y="2838361"/>
            <a:ext cx="38480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Формирование дополнительных компетенций у выпускников посредством реализации программ повышения квалификации и переподготовки</a:t>
            </a:r>
          </a:p>
        </p:txBody>
      </p:sp>
      <p:pic>
        <p:nvPicPr>
          <p:cNvPr id="19" name="Picture 2" descr="C:\Users\Media\Desktop\miet_logotyp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0687" y="4980152"/>
            <a:ext cx="3582863" cy="927207"/>
          </a:xfrm>
          <a:prstGeom prst="rect">
            <a:avLst/>
          </a:prstGeom>
          <a:noFill/>
        </p:spPr>
      </p:pic>
      <p:cxnSp>
        <p:nvCxnSpPr>
          <p:cNvPr id="22" name="Прямая соединительная линия 21"/>
          <p:cNvCxnSpPr/>
          <p:nvPr/>
        </p:nvCxnSpPr>
        <p:spPr>
          <a:xfrm>
            <a:off x="2432720" y="6447366"/>
            <a:ext cx="6264696" cy="0"/>
          </a:xfrm>
          <a:prstGeom prst="line">
            <a:avLst/>
          </a:prstGeom>
          <a:ln>
            <a:solidFill>
              <a:srgbClr val="1B25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8697416" y="6309320"/>
            <a:ext cx="792088" cy="276091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en-US" sz="1600" b="1" dirty="0">
                <a:solidFill>
                  <a:srgbClr val="1B25F1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miet.ru</a:t>
            </a:r>
            <a:endParaRPr lang="ru-RU" sz="1600" b="1" dirty="0">
              <a:solidFill>
                <a:srgbClr val="1B25F1"/>
              </a:solidFill>
              <a:latin typeface="Calibri" pitchFamily="34" charset="0"/>
              <a:ea typeface="Segoe UI" pitchFamily="34" charset="0"/>
              <a:cs typeface="Calibri" pitchFamily="34" charset="0"/>
            </a:endParaRPr>
          </a:p>
        </p:txBody>
      </p:sp>
      <p:pic>
        <p:nvPicPr>
          <p:cNvPr id="24" name="Picture 2" descr="C:\Users\Media\Desktop\miet_logotyp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512" y="6207512"/>
            <a:ext cx="1784648" cy="461848"/>
          </a:xfrm>
          <a:prstGeom prst="rect">
            <a:avLst/>
          </a:prstGeom>
          <a:noFill/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74B3C2-C79A-4AF2-ADA8-BF80AE76E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8536" y="6356351"/>
            <a:ext cx="2311400" cy="365125"/>
          </a:xfrm>
        </p:spPr>
        <p:txBody>
          <a:bodyPr/>
          <a:lstStyle/>
          <a:p>
            <a:pPr algn="ctr"/>
            <a:fld id="{725C68B6-61C2-468F-89AB-4B9F7531AA68}" type="slidenum">
              <a:rPr lang="ru-RU" smtClean="0"/>
              <a:pPr algn="ctr"/>
              <a:t>12</a:t>
            </a:fld>
            <a:endParaRPr lang="ru-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/>
          <p:cNvSpPr/>
          <p:nvPr/>
        </p:nvSpPr>
        <p:spPr>
          <a:xfrm>
            <a:off x="537882" y="332656"/>
            <a:ext cx="8879614" cy="720080"/>
          </a:xfrm>
          <a:prstGeom prst="roundRect">
            <a:avLst/>
          </a:prstGeom>
          <a:solidFill>
            <a:srgbClr val="1B2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776536" y="476672"/>
            <a:ext cx="7848872" cy="383172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ru-RU" sz="2400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Возможности взаимодействия МИЭТ и Тверского ГМУ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2432720" y="6447366"/>
            <a:ext cx="6264696" cy="0"/>
          </a:xfrm>
          <a:prstGeom prst="line">
            <a:avLst/>
          </a:prstGeom>
          <a:ln>
            <a:solidFill>
              <a:srgbClr val="1B25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8697416" y="6309320"/>
            <a:ext cx="792088" cy="276091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en-US" sz="1600" b="1" dirty="0">
                <a:solidFill>
                  <a:srgbClr val="1B25F1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miet.ru</a:t>
            </a:r>
            <a:endParaRPr lang="ru-RU" sz="1600" b="1" dirty="0">
              <a:solidFill>
                <a:srgbClr val="1B25F1"/>
              </a:solidFill>
              <a:latin typeface="Calibri" pitchFamily="34" charset="0"/>
              <a:ea typeface="Segoe UI" pitchFamily="34" charset="0"/>
              <a:cs typeface="Calibri" pitchFamily="34" charset="0"/>
            </a:endParaRPr>
          </a:p>
        </p:txBody>
      </p:sp>
      <p:pic>
        <p:nvPicPr>
          <p:cNvPr id="24" name="Picture 2" descr="C:\Users\Media\Desktop\miet_logotyp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512" y="6207512"/>
            <a:ext cx="1784648" cy="461848"/>
          </a:xfrm>
          <a:prstGeom prst="rect">
            <a:avLst/>
          </a:prstGeom>
          <a:noFill/>
        </p:spPr>
      </p:pic>
      <p:sp>
        <p:nvSpPr>
          <p:cNvPr id="14" name="Прямоугольник 13"/>
          <p:cNvSpPr/>
          <p:nvPr/>
        </p:nvSpPr>
        <p:spPr>
          <a:xfrm>
            <a:off x="504824" y="1527513"/>
            <a:ext cx="89846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1B25F1"/>
                </a:solidFill>
              </a:rPr>
              <a:t>Институт БМС </a:t>
            </a:r>
            <a:r>
              <a:rPr lang="ru-RU" dirty="0"/>
              <a:t>– </a:t>
            </a:r>
            <a:r>
              <a:rPr lang="ru-RU" b="1" dirty="0"/>
              <a:t>Тверской ГМУ: </a:t>
            </a:r>
            <a:r>
              <a:rPr lang="ru-RU" dirty="0"/>
              <a:t> создание совместного научно-образовательного центра по модели Института бионических технологий и инжиниринга для проведения совместных исследований, а также для формирования у студентов-медиков технических, а у студентов Института БМС - медицинских компетенций посредством реализации дополнительных образовательных программ</a:t>
            </a:r>
          </a:p>
        </p:txBody>
      </p:sp>
      <p:pic>
        <p:nvPicPr>
          <p:cNvPr id="3074" name="Picture 2" descr="C:\Users\Media\Desktop\logo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55962" y="3440268"/>
            <a:ext cx="2589526" cy="2490886"/>
          </a:xfrm>
          <a:prstGeom prst="rect">
            <a:avLst/>
          </a:prstGeom>
          <a:noFill/>
        </p:spPr>
      </p:pic>
      <p:pic>
        <p:nvPicPr>
          <p:cNvPr id="1026" name="Picture 2" descr="C:\Users\Media\Desktop\BMS_mag_21-0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0512" y="3763941"/>
            <a:ext cx="4080329" cy="1651000"/>
          </a:xfrm>
          <a:prstGeom prst="rect">
            <a:avLst/>
          </a:prstGeom>
          <a:noFill/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C5CCF0-088F-4624-A050-FCEE3B2A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725C68B6-61C2-468F-89AB-4B9F7531AA68}" type="slidenum">
              <a:rPr lang="ru-RU" smtClean="0"/>
              <a:pPr algn="ctr"/>
              <a:t>13</a:t>
            </a:fld>
            <a:endParaRPr lang="ru-R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Скругленный прямоугольник 24"/>
          <p:cNvSpPr/>
          <p:nvPr/>
        </p:nvSpPr>
        <p:spPr>
          <a:xfrm>
            <a:off x="6429375" y="1257299"/>
            <a:ext cx="3028950" cy="4648201"/>
          </a:xfrm>
          <a:prstGeom prst="roundRect">
            <a:avLst>
              <a:gd name="adj" fmla="val 470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514350" y="1257299"/>
            <a:ext cx="2819400" cy="4648201"/>
          </a:xfrm>
          <a:prstGeom prst="roundRect">
            <a:avLst>
              <a:gd name="adj" fmla="val 470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3467100" y="1266824"/>
            <a:ext cx="2819400" cy="4648201"/>
          </a:xfrm>
          <a:prstGeom prst="roundRect">
            <a:avLst>
              <a:gd name="adj" fmla="val 470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7882" y="332656"/>
            <a:ext cx="8879614" cy="720080"/>
          </a:xfrm>
          <a:prstGeom prst="roundRect">
            <a:avLst/>
          </a:prstGeom>
          <a:solidFill>
            <a:srgbClr val="1B2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776536" y="476672"/>
            <a:ext cx="3785939" cy="383172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ru-RU" sz="2400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Планируемые результаты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2432720" y="6447366"/>
            <a:ext cx="6264696" cy="0"/>
          </a:xfrm>
          <a:prstGeom prst="line">
            <a:avLst/>
          </a:prstGeom>
          <a:ln>
            <a:solidFill>
              <a:srgbClr val="1B25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8697416" y="6309320"/>
            <a:ext cx="792088" cy="276091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en-US" sz="1600" b="1" dirty="0">
                <a:solidFill>
                  <a:srgbClr val="1B25F1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miet.ru</a:t>
            </a:r>
            <a:endParaRPr lang="ru-RU" sz="1600" b="1" dirty="0">
              <a:solidFill>
                <a:srgbClr val="1B25F1"/>
              </a:solidFill>
              <a:latin typeface="Calibri" pitchFamily="34" charset="0"/>
              <a:ea typeface="Segoe UI" pitchFamily="34" charset="0"/>
              <a:cs typeface="Calibri" pitchFamily="34" charset="0"/>
            </a:endParaRPr>
          </a:p>
        </p:txBody>
      </p:sp>
      <p:pic>
        <p:nvPicPr>
          <p:cNvPr id="16" name="Picture 2" descr="C:\Users\Media\Desktop\miet_logotyp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512" y="6207512"/>
            <a:ext cx="1784648" cy="461848"/>
          </a:xfrm>
          <a:prstGeom prst="rect">
            <a:avLst/>
          </a:prstGeom>
          <a:noFill/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C75CA178-413F-4115-9FB0-A53E80A9E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067" y="1361546"/>
            <a:ext cx="1777283" cy="62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sx="1000" sy="1000" algn="ctr" rotWithShape="0">
              <a:srgbClr val="000000"/>
            </a:outerShdw>
          </a:effectLst>
        </p:spPr>
        <p:txBody>
          <a:bodyPr wrap="square" lIns="68560" tIns="34285" rIns="68560" bIns="34285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b="1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Краткосрочная перспектива: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66750" y="2037689"/>
            <a:ext cx="2628900" cy="291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 Повышение качества подготовки школьников в сфере точных наук</a:t>
            </a:r>
          </a:p>
          <a:p>
            <a:pPr marL="0" lvl="1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 Повышение квалификации преподавателей школ</a:t>
            </a:r>
          </a:p>
          <a:p>
            <a:pPr marL="0" lvl="1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 Расширение целевой подготовки в интересах ведущих предприятий области</a:t>
            </a: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C75CA178-413F-4115-9FB0-A53E80A9E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5292" y="1352021"/>
            <a:ext cx="1777283" cy="62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sx="1000" sy="1000" algn="ctr" rotWithShape="0">
              <a:srgbClr val="000000"/>
            </a:outerShdw>
          </a:effectLst>
        </p:spPr>
        <p:txBody>
          <a:bodyPr wrap="square" lIns="68560" tIns="34285" rIns="68560" bIns="34285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b="1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Среднесрочная перспектива: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3609975" y="2028164"/>
            <a:ext cx="2628900" cy="3721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 Развитие кадрового потенциала организаций среднего общего и профессионального образования и предприятий в сфере ИТ и электроники</a:t>
            </a:r>
          </a:p>
          <a:p>
            <a:pPr marL="0" lvl="1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 Увеличение доли выпускников вузов, возвращающихся в Тверскую область по окончании Университета</a:t>
            </a: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C75CA178-413F-4115-9FB0-A53E80A9E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8992" y="1352021"/>
            <a:ext cx="1777283" cy="62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sx="1000" sy="1000" algn="ctr" rotWithShape="0">
              <a:srgbClr val="000000"/>
            </a:outerShdw>
          </a:effectLst>
        </p:spPr>
        <p:txBody>
          <a:bodyPr wrap="square" lIns="68560" tIns="34285" rIns="68560" bIns="34285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b="1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Долгосрочная перспектива: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6505574" y="2028164"/>
            <a:ext cx="289560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Формирование научно-образовательного и производственного кластера на территории области, включая кампус </a:t>
            </a:r>
            <a:r>
              <a:rPr lang="ru-RU" b="1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филиала МИЭТ</a:t>
            </a: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, для </a:t>
            </a:r>
            <a:r>
              <a:rPr lang="ru-RU" b="1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инновационного развития региона </a:t>
            </a: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и создания </a:t>
            </a:r>
            <a:r>
              <a:rPr lang="ru-RU" b="1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новых рабочих мест</a:t>
            </a: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 в высокотехнологичных отраслях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B89C50-31FE-47B4-9544-17397703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725C68B6-61C2-468F-89AB-4B9F7531AA68}" type="slidenum">
              <a:rPr lang="ru-RU" smtClean="0"/>
              <a:pPr algn="ctr"/>
              <a:t>14</a:t>
            </a:fld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Скругленный прямоугольник 18"/>
          <p:cNvSpPr/>
          <p:nvPr/>
        </p:nvSpPr>
        <p:spPr>
          <a:xfrm>
            <a:off x="3152800" y="1412776"/>
            <a:ext cx="6215318" cy="1008112"/>
          </a:xfrm>
          <a:prstGeom prst="roundRect">
            <a:avLst>
              <a:gd name="adj" fmla="val 124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7882" y="332656"/>
            <a:ext cx="8879614" cy="720080"/>
          </a:xfrm>
          <a:prstGeom prst="roundRect">
            <a:avLst/>
          </a:prstGeom>
          <a:solidFill>
            <a:srgbClr val="1B2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776536" y="476672"/>
            <a:ext cx="6192688" cy="383172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ru-RU" sz="2400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Статистика поступления в МИЭТ по регионам</a:t>
            </a:r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B4F30F2A-3625-485B-980A-1604B1BBFC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084086"/>
              </p:ext>
            </p:extLst>
          </p:nvPr>
        </p:nvGraphicFramePr>
        <p:xfrm>
          <a:off x="474492" y="1484784"/>
          <a:ext cx="9015012" cy="4594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B19E3A3-019B-47D0-9845-E15A3E89DD4F}"/>
              </a:ext>
            </a:extLst>
          </p:cNvPr>
          <p:cNvSpPr/>
          <p:nvPr/>
        </p:nvSpPr>
        <p:spPr>
          <a:xfrm>
            <a:off x="3175430" y="1484784"/>
            <a:ext cx="6264695" cy="847914"/>
          </a:xfrm>
          <a:prstGeom prst="rect">
            <a:avLst/>
          </a:prstGeom>
          <a:noFill/>
          <a:ln w="19050">
            <a:noFill/>
          </a:ln>
        </p:spPr>
        <p:txBody>
          <a:bodyPr wrap="square" lIns="68560" tIns="34285" rIns="68560" bIns="34285" anchor="ctr">
            <a:spAutoFit/>
          </a:bodyPr>
          <a:lstStyle>
            <a:lvl1pPr marL="71438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defTabSz="926017" fontAlgn="base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ru-RU" sz="2000" b="1" dirty="0">
                <a:solidFill>
                  <a:srgbClr val="1B25F1"/>
                </a:solidFill>
                <a:ea typeface="Segoe UI" pitchFamily="34" charset="0"/>
                <a:cs typeface="Calibri" panose="020F0502020204030204" pitchFamily="34" charset="0"/>
              </a:rPr>
              <a:t>Тверская область </a:t>
            </a:r>
            <a:r>
              <a:rPr lang="ru-RU" sz="2000" dirty="0">
                <a:ea typeface="Segoe UI" pitchFamily="34" charset="0"/>
                <a:cs typeface="Calibri" panose="020F0502020204030204" pitchFamily="34" charset="0"/>
              </a:rPr>
              <a:t>– лидер среди российских регионов (за исключением Москвы и области) по количеству абитуриентов, поступающих в МИЭТ!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2432720" y="6447366"/>
            <a:ext cx="6264696" cy="0"/>
          </a:xfrm>
          <a:prstGeom prst="line">
            <a:avLst/>
          </a:prstGeom>
          <a:ln>
            <a:solidFill>
              <a:srgbClr val="1B25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8697416" y="6309320"/>
            <a:ext cx="792088" cy="276091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en-US" sz="1600" b="1" dirty="0">
                <a:solidFill>
                  <a:srgbClr val="1B25F1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miet.ru</a:t>
            </a:r>
            <a:endParaRPr lang="ru-RU" sz="1600" b="1" dirty="0">
              <a:solidFill>
                <a:srgbClr val="1B25F1"/>
              </a:solidFill>
              <a:latin typeface="Calibri" pitchFamily="34" charset="0"/>
              <a:ea typeface="Segoe UI" pitchFamily="34" charset="0"/>
              <a:cs typeface="Calibri" pitchFamily="34" charset="0"/>
            </a:endParaRPr>
          </a:p>
        </p:txBody>
      </p:sp>
      <p:pic>
        <p:nvPicPr>
          <p:cNvPr id="16" name="Picture 2" descr="C:\Users\Media\Desktop\miet_logotyp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512" y="6207512"/>
            <a:ext cx="1784648" cy="461848"/>
          </a:xfrm>
          <a:prstGeom prst="rect">
            <a:avLst/>
          </a:prstGeom>
          <a:noFill/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4EB30C-33C3-4F33-ABA5-26019DBD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725C68B6-61C2-468F-89AB-4B9F7531AA68}" type="slidenum">
              <a:rPr lang="ru-RU" smtClean="0"/>
              <a:pPr algn="ctr"/>
              <a:t>2</a:t>
            </a:fld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кругленный прямоугольник 16"/>
          <p:cNvSpPr/>
          <p:nvPr/>
        </p:nvSpPr>
        <p:spPr>
          <a:xfrm>
            <a:off x="575981" y="5286375"/>
            <a:ext cx="4519893" cy="609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7882" y="332656"/>
            <a:ext cx="8879614" cy="720080"/>
          </a:xfrm>
          <a:prstGeom prst="roundRect">
            <a:avLst/>
          </a:prstGeom>
          <a:solidFill>
            <a:srgbClr val="1B2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776536" y="476672"/>
            <a:ext cx="7848872" cy="379453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ru-RU" sz="2400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Направления образовательной и научной деятельности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2432720" y="6447366"/>
            <a:ext cx="6264696" cy="0"/>
          </a:xfrm>
          <a:prstGeom prst="line">
            <a:avLst/>
          </a:prstGeom>
          <a:ln>
            <a:solidFill>
              <a:srgbClr val="1B25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8697416" y="6309320"/>
            <a:ext cx="792088" cy="276091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en-US" sz="1600" b="1" dirty="0">
                <a:solidFill>
                  <a:srgbClr val="1B25F1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miet.ru</a:t>
            </a:r>
            <a:endParaRPr lang="ru-RU" sz="1600" b="1" dirty="0">
              <a:solidFill>
                <a:srgbClr val="1B25F1"/>
              </a:solidFill>
              <a:latin typeface="Calibri" pitchFamily="34" charset="0"/>
              <a:ea typeface="Segoe UI" pitchFamily="34" charset="0"/>
              <a:cs typeface="Calibri" pitchFamily="34" charset="0"/>
            </a:endParaRPr>
          </a:p>
        </p:txBody>
      </p:sp>
      <p:pic>
        <p:nvPicPr>
          <p:cNvPr id="16" name="Picture 2" descr="C:\Users\Media\Desktop\miet_logotyp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512" y="6207512"/>
            <a:ext cx="1784648" cy="461848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457056" y="1340768"/>
            <a:ext cx="4032448" cy="256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sx="999" sy="999" algn="ctr" rotWithShape="0">
              <a:srgbClr val="000000"/>
            </a:outerShdw>
          </a:effectLst>
        </p:spPr>
        <p:txBody>
          <a:bodyPr wrap="square" lIns="68560" tIns="34285" rIns="68560" bIns="34285">
            <a:sp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ru-RU" b="1" dirty="0">
                <a:solidFill>
                  <a:srgbClr val="1B25F1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Кадровый потенциал:</a:t>
            </a:r>
            <a:endParaRPr lang="en-US" dirty="0">
              <a:solidFill>
                <a:srgbClr val="1B25F1"/>
              </a:solidFill>
              <a:latin typeface="Calibri" panose="020F0502020204030204" pitchFamily="34" charset="0"/>
              <a:ea typeface="Segoe UI" pitchFamily="34" charset="0"/>
              <a:cs typeface="Calibri" panose="020F0502020204030204" pitchFamily="34" charset="0"/>
            </a:endParaRPr>
          </a:p>
          <a:p>
            <a:pPr eaLnBrk="0" fontAlgn="base" hangingPunct="0"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Преподаватели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и исследователи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 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&gt; </a:t>
            </a: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550</a:t>
            </a:r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 </a:t>
            </a:r>
          </a:p>
          <a:p>
            <a:pPr eaLnBrk="0" fontAlgn="base" hangingPunct="0"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Доктора наук и профессора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&gt; </a:t>
            </a:r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1</a:t>
            </a: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00</a:t>
            </a:r>
            <a:endParaRPr lang="ru-RU" b="1" dirty="0">
              <a:solidFill>
                <a:prstClr val="black"/>
              </a:solidFill>
              <a:latin typeface="Calibri" panose="020F0502020204030204" pitchFamily="34" charset="0"/>
              <a:ea typeface="Segoe UI" pitchFamily="34" charset="0"/>
              <a:cs typeface="Calibri" panose="020F0502020204030204" pitchFamily="34" charset="0"/>
            </a:endParaRPr>
          </a:p>
          <a:p>
            <a:pPr eaLnBrk="0" fontAlgn="base" hangingPunct="0"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Кандидаты наук и доценты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&gt; </a:t>
            </a:r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3</a:t>
            </a: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00</a:t>
            </a:r>
            <a:endParaRPr lang="ru-RU" b="1" dirty="0">
              <a:solidFill>
                <a:prstClr val="black"/>
              </a:solidFill>
              <a:latin typeface="Calibri" panose="020F0502020204030204" pitchFamily="34" charset="0"/>
              <a:ea typeface="Segoe UI" pitchFamily="34" charset="0"/>
              <a:cs typeface="Calibri" panose="020F0502020204030204" pitchFamily="34" charset="0"/>
            </a:endParaRPr>
          </a:p>
          <a:p>
            <a:pPr eaLnBrk="0" fontAlgn="base" hangingPunct="0">
              <a:spcAft>
                <a:spcPct val="0"/>
              </a:spcAft>
              <a:defRPr/>
            </a:pPr>
            <a:endParaRPr lang="ru-RU" b="1" dirty="0">
              <a:solidFill>
                <a:prstClr val="black"/>
              </a:solidFill>
              <a:latin typeface="Calibri" panose="020F0502020204030204" pitchFamily="34" charset="0"/>
              <a:ea typeface="Segoe UI" pitchFamily="34" charset="0"/>
              <a:cs typeface="Calibri" panose="020F0502020204030204" pitchFamily="34" charset="0"/>
            </a:endParaRPr>
          </a:p>
          <a:p>
            <a:pPr eaLnBrk="0" fontAlgn="base" hangingPunct="0">
              <a:spcAft>
                <a:spcPct val="0"/>
              </a:spcAft>
              <a:defRPr/>
            </a:pPr>
            <a:r>
              <a:rPr lang="ru-RU" b="1" dirty="0">
                <a:solidFill>
                  <a:srgbClr val="1B25F1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Обучающиеся:</a:t>
            </a:r>
          </a:p>
          <a:p>
            <a:pPr eaLnBrk="0" fontAlgn="base" hangingPunct="0"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Бакалавриат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&gt; </a:t>
            </a:r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3600</a:t>
            </a:r>
          </a:p>
          <a:p>
            <a:pPr eaLnBrk="0" fontAlgn="base" hangingPunct="0"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Магистратура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: &gt; </a:t>
            </a:r>
            <a:r>
              <a:rPr lang="ru-RU" b="1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800</a:t>
            </a:r>
          </a:p>
          <a:p>
            <a:pPr eaLnBrk="0" fontAlgn="base" hangingPunct="0"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Аспирантура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&gt; 150</a:t>
            </a:r>
            <a:endParaRPr lang="ru-RU" b="1" dirty="0">
              <a:solidFill>
                <a:prstClr val="black"/>
              </a:solidFill>
              <a:latin typeface="Calibri" panose="020F0502020204030204" pitchFamily="34" charset="0"/>
              <a:ea typeface="Segoe UI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CA255D98-4917-4F1D-B0CC-EDC1A920B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512" y="1340768"/>
            <a:ext cx="4536504" cy="900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sx="1000" sy="1000" algn="ctr" rotWithShape="0">
              <a:srgbClr val="000000"/>
            </a:outerShdw>
          </a:effectLst>
        </p:spPr>
        <p:txBody>
          <a:bodyPr wrap="square" lIns="68560" tIns="34285" rIns="68560" bIns="34285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МИЭТ </a:t>
            </a:r>
            <a:r>
              <a:rPr lang="ru-RU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реализует </a:t>
            </a:r>
            <a:r>
              <a:rPr lang="ru-RU" b="1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30</a:t>
            </a:r>
            <a:r>
              <a:rPr lang="ru-RU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бакалаврских, </a:t>
            </a:r>
            <a:r>
              <a:rPr lang="en-US" b="1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36</a:t>
            </a:r>
            <a:r>
              <a:rPr lang="en-US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ru-RU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магистерских и </a:t>
            </a:r>
            <a:r>
              <a:rPr lang="ru-RU" b="1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17</a:t>
            </a:r>
            <a:r>
              <a:rPr lang="ru-RU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программ аспирантуры по</a:t>
            </a: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20</a:t>
            </a: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 направлениям подготовки в областях:</a:t>
            </a:r>
          </a:p>
        </p:txBody>
      </p:sp>
      <p:pic>
        <p:nvPicPr>
          <p:cNvPr id="1026" name="Picture 2" descr="C:\Users\Media\Desktop\МАКЕТЫ 2021 ГОД\Буклеты\Белый буклет\Фото\miet_booklet_2019-03-14cmyk Folder\Links\7. Выпускники магистратуры МИЭТ.jpg"/>
          <p:cNvPicPr>
            <a:picLocks noChangeAspect="1" noChangeArrowheads="1"/>
          </p:cNvPicPr>
          <p:nvPr/>
        </p:nvPicPr>
        <p:blipFill>
          <a:blip r:embed="rId3" cstate="print"/>
          <a:srcRect t="27523"/>
          <a:stretch>
            <a:fillRect/>
          </a:stretch>
        </p:blipFill>
        <p:spPr bwMode="auto">
          <a:xfrm>
            <a:off x="5529064" y="4149080"/>
            <a:ext cx="3924435" cy="18962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Прямоугольник 14"/>
          <p:cNvSpPr/>
          <p:nvPr/>
        </p:nvSpPr>
        <p:spPr>
          <a:xfrm>
            <a:off x="838200" y="5396210"/>
            <a:ext cx="3971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7 </a:t>
            </a:r>
            <a:r>
              <a:rPr lang="ru-RU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институтов, </a:t>
            </a:r>
            <a:r>
              <a:rPr lang="ru-RU" b="1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10</a:t>
            </a:r>
            <a:r>
              <a:rPr lang="ru-RU" dirty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 выпускающих кафедр 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552450" y="2292239"/>
            <a:ext cx="3952875" cy="280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49" indent="-128549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Электроника</a:t>
            </a:r>
          </a:p>
          <a:p>
            <a:pPr marL="128549" indent="-128549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dirty="0">
                <a:latin typeface="Calibri" pitchFamily="34" charset="0"/>
                <a:ea typeface="Segoe UI" pitchFamily="34" charset="0"/>
                <a:cs typeface="Calibri" pitchFamily="34" charset="0"/>
              </a:rPr>
              <a:t>Информационные технологии</a:t>
            </a:r>
          </a:p>
          <a:p>
            <a:pPr marL="128549" indent="-128549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dirty="0">
                <a:latin typeface="Calibri" pitchFamily="34" charset="0"/>
                <a:ea typeface="Segoe UI" pitchFamily="34" charset="0"/>
                <a:cs typeface="Calibri" pitchFamily="34" charset="0"/>
              </a:rPr>
              <a:t>Телекоммуникации</a:t>
            </a:r>
          </a:p>
          <a:p>
            <a:pPr marL="128549" indent="-128549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Вычислительная техника</a:t>
            </a:r>
          </a:p>
          <a:p>
            <a:pPr marL="128549" indent="-128549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Управление в технических системах</a:t>
            </a:r>
          </a:p>
          <a:p>
            <a:pPr marL="128549" indent="-128549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Менеджмент</a:t>
            </a:r>
          </a:p>
          <a:p>
            <a:pPr marL="128549" indent="-128549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Лингвистика</a:t>
            </a:r>
          </a:p>
          <a:p>
            <a:pPr marL="128549" indent="-128549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Дизайн</a:t>
            </a:r>
          </a:p>
          <a:p>
            <a:pPr marL="128549" indent="-128549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Право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9ADF5D-EDA8-49AC-A04D-8B2277BE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725C68B6-61C2-468F-89AB-4B9F7531AA68}" type="slidenum">
              <a:rPr lang="ru-RU" smtClean="0"/>
              <a:pPr algn="ctr"/>
              <a:t>3</a:t>
            </a:fld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Скругленный прямоугольник 37"/>
          <p:cNvSpPr/>
          <p:nvPr/>
        </p:nvSpPr>
        <p:spPr>
          <a:xfrm>
            <a:off x="578442" y="3995379"/>
            <a:ext cx="3652899" cy="370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2985249" y="2052919"/>
            <a:ext cx="1918448" cy="8267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5226427" y="2061883"/>
            <a:ext cx="1918448" cy="8267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Скругленный прямоугольник 34"/>
          <p:cNvSpPr/>
          <p:nvPr/>
        </p:nvSpPr>
        <p:spPr>
          <a:xfrm>
            <a:off x="7494494" y="2052918"/>
            <a:ext cx="1918448" cy="8267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кругленный прямоугольник 33"/>
          <p:cNvSpPr/>
          <p:nvPr/>
        </p:nvSpPr>
        <p:spPr>
          <a:xfrm>
            <a:off x="560512" y="2061882"/>
            <a:ext cx="2083719" cy="8267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7882" y="332656"/>
            <a:ext cx="8879614" cy="720080"/>
          </a:xfrm>
          <a:prstGeom prst="roundRect">
            <a:avLst/>
          </a:prstGeom>
          <a:solidFill>
            <a:srgbClr val="1B2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776536" y="476672"/>
            <a:ext cx="7848872" cy="383172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ru-RU" sz="2400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Приоритетные направления развития МИЭТ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2432720" y="6456331"/>
            <a:ext cx="6264696" cy="0"/>
          </a:xfrm>
          <a:prstGeom prst="line">
            <a:avLst/>
          </a:prstGeom>
          <a:ln>
            <a:solidFill>
              <a:srgbClr val="1B25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8697416" y="6309320"/>
            <a:ext cx="792088" cy="276091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en-US" sz="1600" b="1" dirty="0">
                <a:solidFill>
                  <a:srgbClr val="1B25F1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miet.ru</a:t>
            </a:r>
            <a:endParaRPr lang="ru-RU" sz="1600" b="1" dirty="0">
              <a:solidFill>
                <a:srgbClr val="1B25F1"/>
              </a:solidFill>
              <a:latin typeface="Calibri" pitchFamily="34" charset="0"/>
              <a:ea typeface="Segoe UI" pitchFamily="34" charset="0"/>
              <a:cs typeface="Calibri" pitchFamily="34" charset="0"/>
            </a:endParaRPr>
          </a:p>
        </p:txBody>
      </p:sp>
      <p:pic>
        <p:nvPicPr>
          <p:cNvPr id="16" name="Picture 2" descr="C:\Users\Media\Desktop\miet_logotyp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512" y="6207512"/>
            <a:ext cx="1784648" cy="461848"/>
          </a:xfrm>
          <a:prstGeom prst="rect">
            <a:avLst/>
          </a:prstGeom>
          <a:noFill/>
        </p:spPr>
      </p:pic>
      <p:pic>
        <p:nvPicPr>
          <p:cNvPr id="7" name="Picture 2" descr="C:\Users\user\Pictures\pp_1.jpg">
            <a:extLst>
              <a:ext uri="{FF2B5EF4-FFF2-40B4-BE49-F238E27FC236}">
                <a16:creationId xmlns:a16="http://schemas.microsoft.com/office/drawing/2014/main" id="{575D15DC-7232-4D15-BE12-4CCEFB352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t="22828" r="10714" b="23908"/>
          <a:stretch>
            <a:fillRect/>
          </a:stretch>
        </p:blipFill>
        <p:spPr bwMode="auto">
          <a:xfrm>
            <a:off x="7452706" y="1241577"/>
            <a:ext cx="203679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20">
            <a:extLst>
              <a:ext uri="{FF2B5EF4-FFF2-40B4-BE49-F238E27FC236}">
                <a16:creationId xmlns:a16="http://schemas.microsoft.com/office/drawing/2014/main" id="{A5A64964-DABC-43F3-9228-539FF14EDB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738" y="3237797"/>
            <a:ext cx="540544" cy="54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19">
            <a:extLst>
              <a:ext uri="{FF2B5EF4-FFF2-40B4-BE49-F238E27FC236}">
                <a16:creationId xmlns:a16="http://schemas.microsoft.com/office/drawing/2014/main" id="{1104BA4C-0BC8-4CE4-94FB-12060D2288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93" y="3275547"/>
            <a:ext cx="566738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4C217BB-EBDF-4AFB-9AD8-87B462E5226A}"/>
              </a:ext>
            </a:extLst>
          </p:cNvPr>
          <p:cNvSpPr/>
          <p:nvPr/>
        </p:nvSpPr>
        <p:spPr>
          <a:xfrm>
            <a:off x="704528" y="2079700"/>
            <a:ext cx="1796310" cy="737727"/>
          </a:xfrm>
          <a:prstGeom prst="rect">
            <a:avLst/>
          </a:prstGeom>
          <a:noFill/>
          <a:ln>
            <a:noFill/>
          </a:ln>
        </p:spPr>
        <p:txBody>
          <a:bodyPr wrap="square" lIns="91426" tIns="45713" rIns="91426" bIns="45713">
            <a:spAutoFit/>
          </a:bodyPr>
          <a:lstStyle/>
          <a:p>
            <a:pPr algn="ctr">
              <a:defRPr/>
            </a:pPr>
            <a:r>
              <a:rPr lang="ru-RU" sz="1400" b="1" dirty="0">
                <a:solidFill>
                  <a:srgbClr val="0F45C7"/>
                </a:solidFill>
                <a:cs typeface="Segoe UI" panose="020B0502040204020203" pitchFamily="34" charset="0"/>
              </a:rPr>
              <a:t>«Новые материалы и процессы </a:t>
            </a:r>
            <a:r>
              <a:rPr lang="ru-RU" sz="1400" b="1" dirty="0" err="1">
                <a:solidFill>
                  <a:srgbClr val="0F45C7"/>
                </a:solidFill>
                <a:cs typeface="Segoe UI" panose="020B0502040204020203" pitchFamily="34" charset="0"/>
              </a:rPr>
              <a:t>наноэлектроники</a:t>
            </a:r>
            <a:r>
              <a:rPr lang="ru-RU" sz="1400" b="1" dirty="0">
                <a:solidFill>
                  <a:srgbClr val="0F45C7"/>
                </a:solidFill>
                <a:cs typeface="Segoe UI" panose="020B0502040204020203" pitchFamily="34" charset="0"/>
              </a:rPr>
              <a:t>»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5AB5BC4-4F90-4F2B-AA50-62E03FABF701}"/>
              </a:ext>
            </a:extLst>
          </p:cNvPr>
          <p:cNvSpPr/>
          <p:nvPr/>
        </p:nvSpPr>
        <p:spPr>
          <a:xfrm>
            <a:off x="5326083" y="2295350"/>
            <a:ext cx="1716458" cy="307378"/>
          </a:xfrm>
          <a:prstGeom prst="rect">
            <a:avLst/>
          </a:prstGeom>
          <a:noFill/>
          <a:ln>
            <a:noFill/>
          </a:ln>
        </p:spPr>
        <p:txBody>
          <a:bodyPr wrap="square" lIns="91426" tIns="45713" rIns="91426" bIns="45713">
            <a:spAutoFit/>
          </a:bodyPr>
          <a:lstStyle/>
          <a:p>
            <a:pPr algn="ctr">
              <a:defRPr/>
            </a:pPr>
            <a:r>
              <a:rPr lang="ru-RU" sz="1400" b="1" dirty="0">
                <a:solidFill>
                  <a:srgbClr val="0F45C7"/>
                </a:solidFill>
                <a:cs typeface="Segoe UI" panose="020B0502040204020203" pitchFamily="34" charset="0"/>
              </a:rPr>
              <a:t>«</a:t>
            </a:r>
            <a:r>
              <a:rPr lang="ru-RU" sz="1400" b="1" dirty="0" err="1">
                <a:solidFill>
                  <a:srgbClr val="0F45C7"/>
                </a:solidFill>
                <a:cs typeface="Segoe UI" panose="020B0502040204020203" pitchFamily="34" charset="0"/>
              </a:rPr>
              <a:t>Биоэлектроника</a:t>
            </a:r>
            <a:r>
              <a:rPr lang="ru-RU" sz="1400" b="1" dirty="0">
                <a:solidFill>
                  <a:srgbClr val="0F45C7"/>
                </a:solidFill>
                <a:cs typeface="Segoe UI" panose="020B0502040204020203" pitchFamily="34" charset="0"/>
              </a:rPr>
              <a:t>»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015027C-C9EC-4528-8F8D-A93D0428E577}"/>
              </a:ext>
            </a:extLst>
          </p:cNvPr>
          <p:cNvSpPr/>
          <p:nvPr/>
        </p:nvSpPr>
        <p:spPr>
          <a:xfrm>
            <a:off x="7754470" y="2079990"/>
            <a:ext cx="1368635" cy="737727"/>
          </a:xfrm>
          <a:prstGeom prst="rect">
            <a:avLst/>
          </a:prstGeom>
          <a:noFill/>
          <a:ln>
            <a:noFill/>
          </a:ln>
        </p:spPr>
        <p:txBody>
          <a:bodyPr wrap="square" lIns="91426" tIns="45713" rIns="91426" bIns="45713">
            <a:spAutoFit/>
          </a:bodyPr>
          <a:lstStyle/>
          <a:p>
            <a:pPr algn="ctr">
              <a:defRPr/>
            </a:pPr>
            <a:r>
              <a:rPr lang="ru-RU" sz="1400" b="1" dirty="0">
                <a:solidFill>
                  <a:srgbClr val="0F45C7"/>
                </a:solidFill>
                <a:cs typeface="Segoe UI" panose="020B0502040204020203" pitchFamily="34" charset="0"/>
              </a:rPr>
              <a:t>«Системы искусственного интеллекта»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FF46F81-BD7B-4DFD-8AF4-4BDF3424B2F4}"/>
              </a:ext>
            </a:extLst>
          </p:cNvPr>
          <p:cNvSpPr/>
          <p:nvPr/>
        </p:nvSpPr>
        <p:spPr>
          <a:xfrm>
            <a:off x="3087424" y="2079990"/>
            <a:ext cx="1660271" cy="737727"/>
          </a:xfrm>
          <a:prstGeom prst="rect">
            <a:avLst/>
          </a:prstGeom>
          <a:noFill/>
          <a:ln>
            <a:noFill/>
          </a:ln>
        </p:spPr>
        <p:txBody>
          <a:bodyPr wrap="square" lIns="91426" tIns="45713" rIns="91426" bIns="45713">
            <a:spAutoFit/>
          </a:bodyPr>
          <a:lstStyle/>
          <a:p>
            <a:pPr algn="ctr">
              <a:defRPr/>
            </a:pPr>
            <a:r>
              <a:rPr lang="ru-RU" sz="1400" b="1" dirty="0">
                <a:solidFill>
                  <a:srgbClr val="0F45C7"/>
                </a:solidFill>
                <a:cs typeface="Segoe UI" panose="020B0502040204020203" pitchFamily="34" charset="0"/>
              </a:rPr>
              <a:t>«Синхротронные технологии в электронике»</a:t>
            </a:r>
          </a:p>
        </p:txBody>
      </p:sp>
      <p:sp>
        <p:nvSpPr>
          <p:cNvPr id="20" name="Заголовок 12">
            <a:extLst>
              <a:ext uri="{FF2B5EF4-FFF2-40B4-BE49-F238E27FC236}">
                <a16:creationId xmlns:a16="http://schemas.microsoft.com/office/drawing/2014/main" id="{4036A73E-845B-4E56-A01A-ABECB7437F5E}"/>
              </a:ext>
            </a:extLst>
          </p:cNvPr>
          <p:cNvSpPr txBox="1">
            <a:spLocks/>
          </p:cNvSpPr>
          <p:nvPr/>
        </p:nvSpPr>
        <p:spPr>
          <a:xfrm>
            <a:off x="2930545" y="3303487"/>
            <a:ext cx="4061926" cy="363083"/>
          </a:xfrm>
          <a:prstGeom prst="rect">
            <a:avLst/>
          </a:prstGeom>
        </p:spPr>
        <p:txBody>
          <a:bodyPr lIns="0" tIns="45713" rIns="91426" bIns="45713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F45C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1500" b="1" u="sng" dirty="0">
                <a:solidFill>
                  <a:schemeClr val="tx1"/>
                </a:solidFill>
                <a:latin typeface="+mn-lt"/>
              </a:rPr>
              <a:t>Прикладные исследования и разработки</a:t>
            </a:r>
          </a:p>
        </p:txBody>
      </p:sp>
      <p:pic>
        <p:nvPicPr>
          <p:cNvPr id="23" name="Рисунок 21">
            <a:extLst>
              <a:ext uri="{FF2B5EF4-FFF2-40B4-BE49-F238E27FC236}">
                <a16:creationId xmlns:a16="http://schemas.microsoft.com/office/drawing/2014/main" id="{511B65B5-762E-4E15-B146-E268BA4A0F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127" y="3395239"/>
            <a:ext cx="1366838" cy="34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Рисунок 22" descr="Изображение выглядит как баскетбол, игра&#10;&#10;Автоматически созданное описание">
            <a:extLst>
              <a:ext uri="{FF2B5EF4-FFF2-40B4-BE49-F238E27FC236}">
                <a16:creationId xmlns:a16="http://schemas.microsoft.com/office/drawing/2014/main" id="{39CAC313-CA69-4535-A968-89B542B0DCA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42" y="3361902"/>
            <a:ext cx="725090" cy="41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 descr="C:\Users\Public\Pictures\Sample Pictures\logo.jpg">
            <a:extLst>
              <a:ext uri="{FF2B5EF4-FFF2-40B4-BE49-F238E27FC236}">
                <a16:creationId xmlns:a16="http://schemas.microsoft.com/office/drawing/2014/main" id="{EEA45053-2469-4262-89A2-F94B0AC88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869" y="3414850"/>
            <a:ext cx="1258490" cy="28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Заголовок 12">
            <a:extLst>
              <a:ext uri="{FF2B5EF4-FFF2-40B4-BE49-F238E27FC236}">
                <a16:creationId xmlns:a16="http://schemas.microsoft.com/office/drawing/2014/main" id="{FCCC69F5-2641-4160-BD02-581221E42AF7}"/>
              </a:ext>
            </a:extLst>
          </p:cNvPr>
          <p:cNvSpPr txBox="1">
            <a:spLocks/>
          </p:cNvSpPr>
          <p:nvPr/>
        </p:nvSpPr>
        <p:spPr>
          <a:xfrm>
            <a:off x="1846305" y="4729575"/>
            <a:ext cx="6392260" cy="452438"/>
          </a:xfrm>
          <a:prstGeom prst="rect">
            <a:avLst/>
          </a:prstGeom>
        </p:spPr>
        <p:txBody>
          <a:bodyPr lIns="0" tIns="45713" rIns="91426" bIns="45713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F45C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1500" b="1" u="sng" dirty="0">
                <a:solidFill>
                  <a:schemeClr val="tx1"/>
                </a:solidFill>
                <a:latin typeface="+mn-lt"/>
              </a:rPr>
              <a:t>Комплексные научно-технические проекты полного инновационного цикла</a:t>
            </a:r>
            <a:endParaRPr lang="ru-RU" sz="1500" u="sng" dirty="0">
              <a:solidFill>
                <a:schemeClr val="tx1"/>
              </a:solidFill>
              <a:latin typeface="+mn-lt"/>
            </a:endParaRPr>
          </a:p>
          <a:p>
            <a:pPr algn="ctr">
              <a:defRPr/>
            </a:pPr>
            <a:endParaRPr lang="ru-RU" sz="1500" b="1" u="sng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7" name="Picture 42" descr="C:\Users\1\Desktop\Логотип\Элемент_лого.png">
            <a:extLst>
              <a:ext uri="{FF2B5EF4-FFF2-40B4-BE49-F238E27FC236}">
                <a16:creationId xmlns:a16="http://schemas.microsoft.com/office/drawing/2014/main" id="{A4B2979A-A7BB-4B6B-AF34-E411A78F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5213668"/>
            <a:ext cx="2401490" cy="80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Прямоугольник 27">
            <a:extLst>
              <a:ext uri="{FF2B5EF4-FFF2-40B4-BE49-F238E27FC236}">
                <a16:creationId xmlns:a16="http://schemas.microsoft.com/office/drawing/2014/main" id="{B92930C0-2A70-40D6-9228-BF6CA24E7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20" y="5330908"/>
            <a:ext cx="1729979" cy="55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4" rIns="91427" bIns="45714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3000" b="1" dirty="0">
                <a:solidFill>
                  <a:srgbClr val="0F45C7"/>
                </a:solidFill>
                <a:latin typeface="+mn-lt"/>
              </a:rPr>
              <a:t>НМ-ТЕХ</a:t>
            </a:r>
          </a:p>
        </p:txBody>
      </p:sp>
      <p:pic>
        <p:nvPicPr>
          <p:cNvPr id="30" name="Picture 2" descr="C:\Users\user\Pictures\EUROPRACTICE-logo.jpg">
            <a:extLst>
              <a:ext uri="{FF2B5EF4-FFF2-40B4-BE49-F238E27FC236}">
                <a16:creationId xmlns:a16="http://schemas.microsoft.com/office/drawing/2014/main" id="{3107D295-E97C-46FB-8559-C067D065C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942" y="3783112"/>
            <a:ext cx="737482" cy="35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21A5053-F423-4732-A080-3F3F5B3910B8}"/>
              </a:ext>
            </a:extLst>
          </p:cNvPr>
          <p:cNvSpPr/>
          <p:nvPr/>
        </p:nvSpPr>
        <p:spPr>
          <a:xfrm>
            <a:off x="3008784" y="1529609"/>
            <a:ext cx="3744416" cy="32315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>
              <a:defRPr/>
            </a:pPr>
            <a:r>
              <a:rPr lang="ru-RU" sz="1500" b="1" u="sng" dirty="0">
                <a:ea typeface="+mj-ea"/>
                <a:cs typeface="+mj-cs"/>
              </a:rPr>
              <a:t>Фундаментальные научные исследования</a:t>
            </a:r>
          </a:p>
        </p:txBody>
      </p:sp>
      <p:sp>
        <p:nvSpPr>
          <p:cNvPr id="32" name="Заголовок 12">
            <a:extLst>
              <a:ext uri="{FF2B5EF4-FFF2-40B4-BE49-F238E27FC236}">
                <a16:creationId xmlns:a16="http://schemas.microsoft.com/office/drawing/2014/main" id="{2041B979-9CFB-4761-B68A-B4C2A73446A3}"/>
              </a:ext>
            </a:extLst>
          </p:cNvPr>
          <p:cNvSpPr txBox="1">
            <a:spLocks/>
          </p:cNvSpPr>
          <p:nvPr/>
        </p:nvSpPr>
        <p:spPr>
          <a:xfrm>
            <a:off x="3584848" y="1241577"/>
            <a:ext cx="2592288" cy="398959"/>
          </a:xfrm>
          <a:prstGeom prst="rect">
            <a:avLst/>
          </a:prstGeom>
        </p:spPr>
        <p:txBody>
          <a:bodyPr lIns="0" tIns="45713" rIns="91426" bIns="45713">
            <a:normAutofit fontScale="97500"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F45C7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0D67C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0D67C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0D67C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0D67C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0D67C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0D67C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0D67C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0D67C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9pPr>
          </a:lstStyle>
          <a:p>
            <a:pPr algn="ctr" defTabSz="685757" eaLnBrk="1" fontAlgn="auto" hangingPunct="1">
              <a:spcAft>
                <a:spcPts val="0"/>
              </a:spcAft>
              <a:defRPr/>
            </a:pPr>
            <a:r>
              <a:rPr lang="ru-RU" sz="2100" b="1" dirty="0">
                <a:latin typeface="+mn-lt"/>
              </a:rPr>
              <a:t>Центры компетенций</a:t>
            </a:r>
            <a:endParaRPr lang="ru-RU" sz="2100" b="1" u="sng" dirty="0">
              <a:latin typeface="+mn-lt"/>
            </a:endParaRPr>
          </a:p>
        </p:txBody>
      </p:sp>
      <p:pic>
        <p:nvPicPr>
          <p:cNvPr id="2050" name="Picture 2" descr="C:\Users\Media\Desktop\akademiya-nauk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8504" y="1313585"/>
            <a:ext cx="1944216" cy="564534"/>
          </a:xfrm>
          <a:prstGeom prst="rect">
            <a:avLst/>
          </a:prstGeom>
          <a:noFill/>
        </p:spPr>
      </p:pic>
      <p:pic>
        <p:nvPicPr>
          <p:cNvPr id="2051" name="Picture 3" descr="C:\Users\Media\Desktop\rosteh.jpg"/>
          <p:cNvPicPr>
            <a:picLocks noChangeAspect="1" noChangeArrowheads="1"/>
          </p:cNvPicPr>
          <p:nvPr/>
        </p:nvPicPr>
        <p:blipFill>
          <a:blip r:embed="rId12" cstate="print"/>
          <a:srcRect t="28758" b="27843"/>
          <a:stretch>
            <a:fillRect/>
          </a:stretch>
        </p:blipFill>
        <p:spPr bwMode="auto">
          <a:xfrm>
            <a:off x="1485966" y="5277300"/>
            <a:ext cx="2028200" cy="621478"/>
          </a:xfrm>
          <a:prstGeom prst="rect">
            <a:avLst/>
          </a:prstGeom>
          <a:noFill/>
        </p:spPr>
      </p:pic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4D603097-BBBB-4F6F-BBEC-14B608CF1C8D}"/>
              </a:ext>
            </a:extLst>
          </p:cNvPr>
          <p:cNvSpPr/>
          <p:nvPr/>
        </p:nvSpPr>
        <p:spPr>
          <a:xfrm>
            <a:off x="573740" y="4011633"/>
            <a:ext cx="3621743" cy="323151"/>
          </a:xfrm>
          <a:prstGeom prst="rect">
            <a:avLst/>
          </a:prstGeom>
          <a:noFill/>
          <a:ln>
            <a:noFill/>
          </a:ln>
        </p:spPr>
        <p:txBody>
          <a:bodyPr wrap="square" lIns="91426" tIns="45713" rIns="91426" bIns="45713">
            <a:spAutoFit/>
          </a:bodyPr>
          <a:lstStyle/>
          <a:p>
            <a:pPr algn="ctr">
              <a:defRPr/>
            </a:pPr>
            <a:r>
              <a:rPr lang="ru-RU" sz="1500" b="1" dirty="0">
                <a:solidFill>
                  <a:srgbClr val="0F45C7"/>
                </a:solidFill>
                <a:ea typeface="+mj-ea"/>
                <a:cs typeface="Segoe UI" panose="020B0502040204020203" pitchFamily="34" charset="0"/>
              </a:rPr>
              <a:t>«Технологии нано и микроэлектроники»</a:t>
            </a:r>
          </a:p>
        </p:txBody>
      </p:sp>
      <p:sp>
        <p:nvSpPr>
          <p:cNvPr id="40" name="Скругленный прямоугольник 39"/>
          <p:cNvSpPr/>
          <p:nvPr/>
        </p:nvSpPr>
        <p:spPr>
          <a:xfrm>
            <a:off x="5132512" y="3986415"/>
            <a:ext cx="3267417" cy="3704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4D79371-BF7A-4EED-8514-DB27371C5501}"/>
              </a:ext>
            </a:extLst>
          </p:cNvPr>
          <p:cNvSpPr/>
          <p:nvPr/>
        </p:nvSpPr>
        <p:spPr>
          <a:xfrm>
            <a:off x="5358719" y="4003230"/>
            <a:ext cx="2808128" cy="323151"/>
          </a:xfrm>
          <a:prstGeom prst="rect">
            <a:avLst/>
          </a:prstGeom>
          <a:noFill/>
          <a:ln>
            <a:noFill/>
          </a:ln>
        </p:spPr>
        <p:txBody>
          <a:bodyPr wrap="square" lIns="91426" tIns="45713" rIns="91426" bIns="45713">
            <a:spAutoFit/>
          </a:bodyPr>
          <a:lstStyle/>
          <a:p>
            <a:pPr algn="ctr">
              <a:defRPr/>
            </a:pPr>
            <a:r>
              <a:rPr lang="ru-RU" sz="1500" b="1" dirty="0">
                <a:solidFill>
                  <a:srgbClr val="0F45C7"/>
                </a:solidFill>
                <a:ea typeface="+mj-ea"/>
                <a:cs typeface="Segoe UI" panose="020B0502040204020203" pitchFamily="34" charset="0"/>
              </a:rPr>
              <a:t>«Сквозное проектирование»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E1E082-9D9B-4273-8BF0-6C23E749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725C68B6-61C2-468F-89AB-4B9F7531AA68}" type="slidenum">
              <a:rPr lang="ru-RU" smtClean="0"/>
              <a:pPr algn="ctr"/>
              <a:t>4</a:t>
            </a:fld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Скругленный прямоугольник 10"/>
          <p:cNvSpPr/>
          <p:nvPr/>
        </p:nvSpPr>
        <p:spPr>
          <a:xfrm>
            <a:off x="528357" y="2228850"/>
            <a:ext cx="5310468" cy="10953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7882" y="332656"/>
            <a:ext cx="8879614" cy="720080"/>
          </a:xfrm>
          <a:prstGeom prst="roundRect">
            <a:avLst/>
          </a:prstGeom>
          <a:solidFill>
            <a:srgbClr val="1B2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776536" y="476672"/>
            <a:ext cx="7848872" cy="383172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ru-RU" sz="2400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Институт </a:t>
            </a:r>
            <a:r>
              <a:rPr lang="ru-RU" sz="2400" b="1" dirty="0" err="1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бионических</a:t>
            </a:r>
            <a:r>
              <a:rPr lang="ru-RU" sz="2400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 технологий и инжиниринга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2432720" y="6456331"/>
            <a:ext cx="6264696" cy="0"/>
          </a:xfrm>
          <a:prstGeom prst="line">
            <a:avLst/>
          </a:prstGeom>
          <a:ln>
            <a:solidFill>
              <a:srgbClr val="1B25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8697416" y="6309320"/>
            <a:ext cx="792088" cy="276091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en-US" sz="1600" b="1" dirty="0">
                <a:solidFill>
                  <a:srgbClr val="1B25F1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miet.ru</a:t>
            </a:r>
            <a:endParaRPr lang="ru-RU" sz="1600" b="1" dirty="0">
              <a:solidFill>
                <a:srgbClr val="1B25F1"/>
              </a:solidFill>
              <a:latin typeface="Calibri" pitchFamily="34" charset="0"/>
              <a:ea typeface="Segoe UI" pitchFamily="34" charset="0"/>
              <a:cs typeface="Calibri" pitchFamily="34" charset="0"/>
            </a:endParaRPr>
          </a:p>
        </p:txBody>
      </p:sp>
      <p:pic>
        <p:nvPicPr>
          <p:cNvPr id="16" name="Picture 2" descr="C:\Users\Media\Desktop\miet_logotyp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512" y="6207512"/>
            <a:ext cx="1784648" cy="461848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3505201" y="1371511"/>
            <a:ext cx="58769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2018 году совместно с Первым МГМУ им. Сеченова создан Институт </a:t>
            </a:r>
            <a:r>
              <a:rPr lang="ru-RU" dirty="0" err="1"/>
              <a:t>бионических</a:t>
            </a:r>
            <a:r>
              <a:rPr lang="ru-RU" dirty="0"/>
              <a:t> технологий и инжиниринга.</a:t>
            </a:r>
          </a:p>
        </p:txBody>
      </p:sp>
      <p:pic>
        <p:nvPicPr>
          <p:cNvPr id="1026" name="Picture 2" descr="C:\Users\Media\Desktop\sechenovuniver.png"/>
          <p:cNvPicPr>
            <a:picLocks noChangeAspect="1" noChangeArrowheads="1"/>
          </p:cNvPicPr>
          <p:nvPr/>
        </p:nvPicPr>
        <p:blipFill>
          <a:blip r:embed="rId3" cstate="print"/>
          <a:srcRect l="9231" t="35278" r="7462" b="34583"/>
          <a:stretch>
            <a:fillRect/>
          </a:stretch>
        </p:blipFill>
        <p:spPr bwMode="auto">
          <a:xfrm>
            <a:off x="6229351" y="5382063"/>
            <a:ext cx="2609850" cy="667851"/>
          </a:xfrm>
          <a:prstGeom prst="rect">
            <a:avLst/>
          </a:prstGeom>
          <a:noFill/>
        </p:spPr>
      </p:pic>
      <p:sp>
        <p:nvSpPr>
          <p:cNvPr id="9" name="Прямоугольник 8"/>
          <p:cNvSpPr/>
          <p:nvPr/>
        </p:nvSpPr>
        <p:spPr>
          <a:xfrm>
            <a:off x="609599" y="2310110"/>
            <a:ext cx="50768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Цель исследований </a:t>
            </a:r>
            <a:r>
              <a:rPr lang="ru-RU" dirty="0"/>
              <a:t>состоит в создании носимых и имплантируемых искусственных органов </a:t>
            </a:r>
          </a:p>
          <a:p>
            <a:r>
              <a:rPr lang="ru-RU" dirty="0"/>
              <a:t>и </a:t>
            </a:r>
            <a:r>
              <a:rPr lang="ru-RU" dirty="0" err="1"/>
              <a:t>бионических</a:t>
            </a:r>
            <a:r>
              <a:rPr lang="ru-RU" dirty="0"/>
              <a:t> протезов человека.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143624" y="2619374"/>
            <a:ext cx="320992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1400" dirty="0"/>
              <a:t> носимые аппараты вспомогательного </a:t>
            </a:r>
          </a:p>
          <a:p>
            <a:r>
              <a:rPr lang="ru-RU" sz="1400" dirty="0"/>
              <a:t>кровообращения (АВК-Н)</a:t>
            </a:r>
          </a:p>
          <a:p>
            <a:pPr>
              <a:buFont typeface="Arial" pitchFamily="34" charset="0"/>
              <a:buChar char="•"/>
            </a:pPr>
            <a:r>
              <a:rPr lang="ru-RU" sz="1400" dirty="0"/>
              <a:t> носимые </a:t>
            </a:r>
            <a:r>
              <a:rPr lang="ru-RU" sz="1400" dirty="0" err="1"/>
              <a:t>гемодиализные</a:t>
            </a:r>
            <a:r>
              <a:rPr lang="ru-RU" sz="1400" dirty="0"/>
              <a:t> аппараты</a:t>
            </a:r>
          </a:p>
          <a:p>
            <a:pPr>
              <a:buFont typeface="Arial" pitchFamily="34" charset="0"/>
              <a:buChar char="•"/>
            </a:pPr>
            <a:r>
              <a:rPr lang="ru-RU" sz="1400" dirty="0"/>
              <a:t> носимые и имплантируемые сенсоры</a:t>
            </a:r>
          </a:p>
          <a:p>
            <a:pPr>
              <a:buFont typeface="Arial" pitchFamily="34" charset="0"/>
              <a:buChar char="•"/>
            </a:pPr>
            <a:r>
              <a:rPr lang="ru-RU" sz="1400" dirty="0"/>
              <a:t> </a:t>
            </a:r>
            <a:r>
              <a:rPr lang="ru-RU" sz="1400" dirty="0" err="1"/>
              <a:t>неинвазивные</a:t>
            </a:r>
            <a:r>
              <a:rPr lang="ru-RU" sz="1400" dirty="0"/>
              <a:t> (</a:t>
            </a:r>
            <a:r>
              <a:rPr lang="ru-RU" sz="1400" dirty="0" err="1"/>
              <a:t>чрескожные</a:t>
            </a:r>
            <a:r>
              <a:rPr lang="ru-RU" sz="1400" dirty="0"/>
              <a:t>) системы передачи информации и энергии </a:t>
            </a:r>
          </a:p>
          <a:p>
            <a:pPr>
              <a:buFont typeface="Arial" pitchFamily="34" charset="0"/>
              <a:buChar char="•"/>
            </a:pPr>
            <a:r>
              <a:rPr lang="ru-RU" sz="1400" dirty="0"/>
              <a:t> </a:t>
            </a:r>
            <a:r>
              <a:rPr lang="ru-RU" sz="1400" dirty="0" err="1"/>
              <a:t>гемосовместимые</a:t>
            </a:r>
            <a:r>
              <a:rPr lang="ru-RU" sz="1400" dirty="0"/>
              <a:t> </a:t>
            </a:r>
            <a:r>
              <a:rPr lang="ru-RU" sz="1400" dirty="0" err="1"/>
              <a:t>антикоагулянтные</a:t>
            </a:r>
            <a:r>
              <a:rPr lang="ru-RU" sz="1400" dirty="0"/>
              <a:t> покрытия для имплантатов</a:t>
            </a:r>
          </a:p>
          <a:p>
            <a:pPr>
              <a:buFont typeface="Arial" pitchFamily="34" charset="0"/>
              <a:buChar char="•"/>
            </a:pPr>
            <a:r>
              <a:rPr lang="ru-RU" sz="1400" dirty="0"/>
              <a:t> тканевая инженерия</a:t>
            </a:r>
          </a:p>
          <a:p>
            <a:pPr>
              <a:buFont typeface="Arial" pitchFamily="34" charset="0"/>
              <a:buChar char="•"/>
            </a:pPr>
            <a:r>
              <a:rPr lang="ru-RU" sz="1400" dirty="0"/>
              <a:t> «умная» диагностика и органы на чипах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124576" y="2257424"/>
            <a:ext cx="2714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Ключевые разработки:</a:t>
            </a:r>
          </a:p>
        </p:txBody>
      </p:sp>
      <p:pic>
        <p:nvPicPr>
          <p:cNvPr id="1027" name="Picture 3" descr="C:\Users\Media\Desktop\МАКЕТЫ 2021 ГОД\Буклеты\Белый буклет\Фото\miet_booklet_2019-03-14cmyk Folder\Links\На стр. про разработки_3.jpg"/>
          <p:cNvPicPr>
            <a:picLocks noChangeAspect="1" noChangeArrowheads="1"/>
          </p:cNvPicPr>
          <p:nvPr/>
        </p:nvPicPr>
        <p:blipFill>
          <a:blip r:embed="rId4" cstate="print"/>
          <a:srcRect l="11364" r="8333"/>
          <a:stretch>
            <a:fillRect/>
          </a:stretch>
        </p:blipFill>
        <p:spPr bwMode="auto">
          <a:xfrm>
            <a:off x="523875" y="3499807"/>
            <a:ext cx="3028950" cy="2515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8" name="Picture 4" descr="C:\Users\Media\Desktop\МАКЕТЫ 2021 ГОД\Буклеты\Белый буклет\Фото\miet_booklet_2019-03-14cmyk Folder\Links\sputnik_original.png"/>
          <p:cNvPicPr>
            <a:picLocks noChangeAspect="1" noChangeArrowheads="1"/>
          </p:cNvPicPr>
          <p:nvPr/>
        </p:nvPicPr>
        <p:blipFill>
          <a:blip r:embed="rId5" cstate="print"/>
          <a:srcRect l="27933" r="5714"/>
          <a:stretch>
            <a:fillRect/>
          </a:stretch>
        </p:blipFill>
        <p:spPr bwMode="auto">
          <a:xfrm>
            <a:off x="3819525" y="3905250"/>
            <a:ext cx="1966231" cy="1666874"/>
          </a:xfrm>
          <a:prstGeom prst="rect">
            <a:avLst/>
          </a:prstGeom>
          <a:noFill/>
        </p:spPr>
      </p:pic>
      <p:pic>
        <p:nvPicPr>
          <p:cNvPr id="17" name="Picture 2" descr="C:\Users\Media\Desktop\miet_logotyp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287" y="1340236"/>
            <a:ext cx="2734420" cy="707639"/>
          </a:xfrm>
          <a:prstGeom prst="rect">
            <a:avLst/>
          </a:prstGeom>
          <a:noFill/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0140EA-576C-4A10-979F-172BD6B9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725C68B6-61C2-468F-89AB-4B9F7531AA68}" type="slidenum">
              <a:rPr lang="ru-RU" smtClean="0"/>
              <a:pPr algn="ctr"/>
              <a:t>5</a:t>
            </a:fld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Скругленный прямоугольник 56"/>
          <p:cNvSpPr/>
          <p:nvPr/>
        </p:nvSpPr>
        <p:spPr>
          <a:xfrm>
            <a:off x="7790328" y="4939550"/>
            <a:ext cx="1631578" cy="1219199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Скругленный прямоугольник 55"/>
          <p:cNvSpPr/>
          <p:nvPr/>
        </p:nvSpPr>
        <p:spPr>
          <a:xfrm>
            <a:off x="6364943" y="4930586"/>
            <a:ext cx="1317810" cy="1219199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Скругленный прямоугольник 54"/>
          <p:cNvSpPr/>
          <p:nvPr/>
        </p:nvSpPr>
        <p:spPr>
          <a:xfrm>
            <a:off x="5038166" y="4930585"/>
            <a:ext cx="1192305" cy="1219199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Скругленный прямоугольник 52"/>
          <p:cNvSpPr/>
          <p:nvPr/>
        </p:nvSpPr>
        <p:spPr>
          <a:xfrm>
            <a:off x="5011272" y="4921620"/>
            <a:ext cx="1246093" cy="1219199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Скругленный прямоугольник 50"/>
          <p:cNvSpPr/>
          <p:nvPr/>
        </p:nvSpPr>
        <p:spPr>
          <a:xfrm>
            <a:off x="3514167" y="4912657"/>
            <a:ext cx="1389530" cy="1219199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кругленный прямоугольник 49"/>
          <p:cNvSpPr/>
          <p:nvPr/>
        </p:nvSpPr>
        <p:spPr>
          <a:xfrm>
            <a:off x="2008095" y="4894728"/>
            <a:ext cx="1389530" cy="1219199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Скругленный прямоугольник 48"/>
          <p:cNvSpPr/>
          <p:nvPr/>
        </p:nvSpPr>
        <p:spPr>
          <a:xfrm>
            <a:off x="484094" y="4894728"/>
            <a:ext cx="1389530" cy="1219199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7882" y="332656"/>
            <a:ext cx="8879614" cy="554850"/>
          </a:xfrm>
          <a:prstGeom prst="roundRect">
            <a:avLst/>
          </a:prstGeom>
          <a:solidFill>
            <a:srgbClr val="1B2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776535" y="458742"/>
            <a:ext cx="8421253" cy="304689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ru-RU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Инфраструктура обеспечения научных исследований и </a:t>
            </a:r>
            <a:r>
              <a:rPr lang="ru-RU" b="1" dirty="0" err="1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трансфера</a:t>
            </a:r>
            <a:r>
              <a:rPr lang="ru-RU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 технологий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2432720" y="6447366"/>
            <a:ext cx="6264696" cy="0"/>
          </a:xfrm>
          <a:prstGeom prst="line">
            <a:avLst/>
          </a:prstGeom>
          <a:ln>
            <a:solidFill>
              <a:srgbClr val="1B25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8697416" y="6309320"/>
            <a:ext cx="792088" cy="276091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en-US" sz="1600" b="1" dirty="0">
                <a:solidFill>
                  <a:srgbClr val="1B25F1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miet.ru</a:t>
            </a:r>
            <a:endParaRPr lang="ru-RU" sz="1600" b="1" dirty="0">
              <a:solidFill>
                <a:srgbClr val="1B25F1"/>
              </a:solidFill>
              <a:latin typeface="Calibri" pitchFamily="34" charset="0"/>
              <a:ea typeface="Segoe UI" pitchFamily="34" charset="0"/>
              <a:cs typeface="Calibri" pitchFamily="34" charset="0"/>
            </a:endParaRPr>
          </a:p>
        </p:txBody>
      </p:sp>
      <p:pic>
        <p:nvPicPr>
          <p:cNvPr id="16" name="Picture 2" descr="C:\Users\Media\Desktop\miet_logotyp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512" y="6207512"/>
            <a:ext cx="1784648" cy="461848"/>
          </a:xfrm>
          <a:prstGeom prst="rect">
            <a:avLst/>
          </a:prstGeom>
          <a:noFill/>
        </p:spPr>
      </p:pic>
      <p:sp>
        <p:nvSpPr>
          <p:cNvPr id="9" name="Прямоугольник 8"/>
          <p:cNvSpPr/>
          <p:nvPr/>
        </p:nvSpPr>
        <p:spPr>
          <a:xfrm>
            <a:off x="532448" y="2425285"/>
            <a:ext cx="2506587" cy="1426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sx="999" sy="999" algn="ctr" rotWithShape="0">
              <a:srgbClr val="000000"/>
            </a:outerShdw>
          </a:effectLst>
        </p:spPr>
        <p:txBody>
          <a:bodyPr wrap="square" lIns="68579" tIns="34289" rIns="68579" bIns="34289">
            <a:spAutoFit/>
          </a:bodyPr>
          <a:lstStyle/>
          <a:p>
            <a:pPr>
              <a:spcAft>
                <a:spcPts val="450"/>
              </a:spcAft>
              <a:defRPr/>
            </a:pPr>
            <a:r>
              <a:rPr lang="ru-RU" sz="1200" dirty="0">
                <a:ea typeface="Segoe UI" pitchFamily="34" charset="0"/>
                <a:cs typeface="Segoe UI" pitchFamily="34" charset="0"/>
              </a:rPr>
              <a:t>Объем инвестиций – </a:t>
            </a:r>
            <a:r>
              <a:rPr lang="ru-RU" sz="1200" b="1" dirty="0">
                <a:ea typeface="Segoe UI" pitchFamily="34" charset="0"/>
                <a:cs typeface="Segoe UI" pitchFamily="34" charset="0"/>
              </a:rPr>
              <a:t>8,2 млрд. руб., </a:t>
            </a:r>
            <a:r>
              <a:rPr lang="ru-RU" sz="1200" dirty="0">
                <a:ea typeface="Segoe UI" pitchFamily="34" charset="0"/>
                <a:cs typeface="Segoe UI" pitchFamily="34" charset="0"/>
              </a:rPr>
              <a:t>среди инвесторов:</a:t>
            </a:r>
          </a:p>
          <a:p>
            <a:pPr indent="135728">
              <a:buFont typeface="Arial" pitchFamily="34" charset="0"/>
              <a:buChar char="•"/>
              <a:defRPr/>
            </a:pPr>
            <a:r>
              <a:rPr lang="ru-RU" sz="1200" dirty="0" err="1">
                <a:ea typeface="Segoe UI" pitchFamily="34" charset="0"/>
                <a:cs typeface="Segoe UI" pitchFamily="34" charset="0"/>
              </a:rPr>
              <a:t>Росэлектроника</a:t>
            </a:r>
            <a:endParaRPr lang="ru-RU" sz="1200" dirty="0">
              <a:ea typeface="Segoe UI" pitchFamily="34" charset="0"/>
              <a:cs typeface="Segoe UI" pitchFamily="34" charset="0"/>
            </a:endParaRPr>
          </a:p>
          <a:p>
            <a:pPr indent="135728">
              <a:buFont typeface="Arial" pitchFamily="34" charset="0"/>
              <a:buChar char="•"/>
              <a:defRPr/>
            </a:pPr>
            <a:r>
              <a:rPr lang="ru-RU" sz="1200" dirty="0">
                <a:ea typeface="Segoe UI" pitchFamily="34" charset="0"/>
                <a:cs typeface="Segoe UI" pitchFamily="34" charset="0"/>
              </a:rPr>
              <a:t>ФИОП «Роснано»</a:t>
            </a:r>
          </a:p>
          <a:p>
            <a:pPr indent="135728">
              <a:buFont typeface="Arial" pitchFamily="34" charset="0"/>
              <a:buChar char="•"/>
              <a:defRPr/>
            </a:pPr>
            <a:r>
              <a:rPr lang="ru-RU" sz="1200" dirty="0">
                <a:ea typeface="Segoe UI" pitchFamily="34" charset="0"/>
                <a:cs typeface="Segoe UI" pitchFamily="34" charset="0"/>
              </a:rPr>
              <a:t>Минэкономразвития РФ</a:t>
            </a:r>
          </a:p>
          <a:p>
            <a:pPr indent="135728">
              <a:buFont typeface="Arial" pitchFamily="34" charset="0"/>
              <a:buChar char="•"/>
              <a:defRPr/>
            </a:pPr>
            <a:r>
              <a:rPr lang="ru-RU" sz="1200" dirty="0">
                <a:ea typeface="Segoe UI" pitchFamily="34" charset="0"/>
                <a:cs typeface="Segoe UI" pitchFamily="34" charset="0"/>
              </a:rPr>
              <a:t>Правительство Москвы</a:t>
            </a:r>
          </a:p>
          <a:p>
            <a:pPr indent="135728">
              <a:buFont typeface="Arial" pitchFamily="34" charset="0"/>
              <a:buChar char="•"/>
              <a:defRPr/>
            </a:pPr>
            <a:r>
              <a:rPr lang="ru-RU" sz="1200" dirty="0">
                <a:ea typeface="Segoe UI" pitchFamily="34" charset="0"/>
                <a:cs typeface="Segoe UI" pitchFamily="34" charset="0"/>
              </a:rPr>
              <a:t>МСП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7191951" y="2497411"/>
            <a:ext cx="2068593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sx="999" sy="999" algn="ctr" rotWithShape="0">
              <a:srgbClr val="000000"/>
            </a:outerShdw>
          </a:effectLst>
        </p:spPr>
        <p:txBody>
          <a:bodyPr wrap="square" lIns="68579" tIns="34289" rIns="68579" bIns="34289">
            <a:spAutoFit/>
          </a:bodyPr>
          <a:lstStyle/>
          <a:p>
            <a:pPr>
              <a:defRPr/>
            </a:pPr>
            <a:r>
              <a:rPr lang="ru-RU" sz="1200" b="1" dirty="0">
                <a:ea typeface="Segoe UI" pitchFamily="34" charset="0"/>
                <a:cs typeface="Segoe UI" pitchFamily="34" charset="0"/>
              </a:rPr>
              <a:t>6</a:t>
            </a:r>
            <a:r>
              <a:rPr lang="ru-RU" sz="1200" dirty="0">
                <a:ea typeface="Segoe UI" pitchFamily="34" charset="0"/>
                <a:cs typeface="Segoe UI" pitchFamily="34" charset="0"/>
              </a:rPr>
              <a:t> действующих центров</a:t>
            </a:r>
          </a:p>
          <a:p>
            <a:pPr>
              <a:defRPr/>
            </a:pPr>
            <a:r>
              <a:rPr lang="ru-RU" sz="1200" dirty="0">
                <a:ea typeface="Segoe UI" pitchFamily="34" charset="0"/>
                <a:cs typeface="Segoe UI" pitchFamily="34" charset="0"/>
              </a:rPr>
              <a:t>коллективного пользования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7191952" y="1976043"/>
            <a:ext cx="2247886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sx="999" sy="999" algn="ctr" rotWithShape="0">
              <a:srgbClr val="000000"/>
            </a:outerShdw>
          </a:effectLst>
        </p:spPr>
        <p:txBody>
          <a:bodyPr wrap="square" lIns="68579" tIns="34289" rIns="68579" bIns="34289">
            <a:spAutoFit/>
          </a:bodyPr>
          <a:lstStyle/>
          <a:p>
            <a:pPr>
              <a:defRPr/>
            </a:pPr>
            <a:r>
              <a:rPr lang="ru-RU" sz="1200" b="1" dirty="0">
                <a:ea typeface="Segoe UI" pitchFamily="34" charset="0"/>
                <a:cs typeface="Segoe UI" pitchFamily="34" charset="0"/>
              </a:rPr>
              <a:t>120</a:t>
            </a:r>
            <a:r>
              <a:rPr lang="ru-RU" sz="1200" dirty="0">
                <a:ea typeface="Segoe UI" pitchFamily="34" charset="0"/>
                <a:cs typeface="Segoe UI" pitchFamily="34" charset="0"/>
              </a:rPr>
              <a:t> инновационных компаний, </a:t>
            </a:r>
          </a:p>
          <a:p>
            <a:pPr>
              <a:defRPr/>
            </a:pPr>
            <a:r>
              <a:rPr lang="ru-RU" sz="1200" dirty="0">
                <a:ea typeface="Segoe UI" pitchFamily="34" charset="0"/>
                <a:cs typeface="Segoe UI" pitchFamily="34" charset="0"/>
              </a:rPr>
              <a:t>в т.ч. </a:t>
            </a:r>
            <a:r>
              <a:rPr lang="ru-RU" sz="1200" b="1" dirty="0">
                <a:ea typeface="Segoe UI" pitchFamily="34" charset="0"/>
                <a:cs typeface="Segoe UI" pitchFamily="34" charset="0"/>
              </a:rPr>
              <a:t>36</a:t>
            </a:r>
            <a:r>
              <a:rPr lang="ru-RU" sz="1200" dirty="0">
                <a:ea typeface="Segoe UI" pitchFamily="34" charset="0"/>
                <a:cs typeface="Segoe UI" pitchFamily="34" charset="0"/>
              </a:rPr>
              <a:t> </a:t>
            </a:r>
            <a:r>
              <a:rPr lang="ru-RU" sz="1200" dirty="0" err="1">
                <a:ea typeface="Segoe UI" pitchFamily="34" charset="0"/>
                <a:cs typeface="Segoe UI" pitchFamily="34" charset="0"/>
              </a:rPr>
              <a:t>стартапов</a:t>
            </a:r>
            <a:endParaRPr lang="ru-RU" sz="1200" dirty="0"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36549" y="1870852"/>
            <a:ext cx="2403876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sx="999" sy="999" algn="ctr" rotWithShape="0">
              <a:srgbClr val="000000"/>
            </a:outerShdw>
          </a:effectLst>
        </p:spPr>
        <p:txBody>
          <a:bodyPr wrap="square" lIns="68579" tIns="34289" rIns="68579" bIns="34289">
            <a:spAutoFit/>
          </a:bodyPr>
          <a:lstStyle/>
          <a:p>
            <a:pPr>
              <a:defRPr/>
            </a:pPr>
            <a:r>
              <a:rPr lang="ru-RU" sz="1200" dirty="0">
                <a:ea typeface="Segoe UI" pitchFamily="34" charset="0"/>
                <a:cs typeface="Segoe UI" pitchFamily="34" charset="0"/>
              </a:rPr>
              <a:t>Годовой объем реализации компаний –</a:t>
            </a:r>
            <a:r>
              <a:rPr lang="en-US" sz="1200" dirty="0">
                <a:ea typeface="Segoe UI" pitchFamily="34" charset="0"/>
                <a:cs typeface="Segoe UI" pitchFamily="34" charset="0"/>
              </a:rPr>
              <a:t> </a:t>
            </a:r>
            <a:r>
              <a:rPr lang="ru-RU" sz="1200" b="1" dirty="0">
                <a:ea typeface="Segoe UI" pitchFamily="34" charset="0"/>
                <a:cs typeface="Segoe UI" pitchFamily="34" charset="0"/>
              </a:rPr>
              <a:t>более 6 млрд. руб.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7193854" y="3019397"/>
            <a:ext cx="2281843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sx="999" sy="999" algn="ctr" rotWithShape="0">
              <a:srgbClr val="000000"/>
            </a:outerShdw>
          </a:effectLst>
        </p:spPr>
        <p:txBody>
          <a:bodyPr wrap="square" lIns="68579" tIns="34289" rIns="68579" bIns="34289">
            <a:spAutoFit/>
          </a:bodyPr>
          <a:lstStyle/>
          <a:p>
            <a:pPr>
              <a:defRPr/>
            </a:pPr>
            <a:r>
              <a:rPr lang="ru-RU" sz="1200" b="1" dirty="0">
                <a:ea typeface="Segoe UI" pitchFamily="34" charset="0"/>
                <a:cs typeface="Segoe UI" pitchFamily="34" charset="0"/>
              </a:rPr>
              <a:t>Более 200 </a:t>
            </a:r>
            <a:r>
              <a:rPr lang="ru-RU" sz="1200" dirty="0">
                <a:ea typeface="Segoe UI" pitchFamily="34" charset="0"/>
                <a:cs typeface="Segoe UI" pitchFamily="34" charset="0"/>
              </a:rPr>
              <a:t>видов инновационной продукции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538135" y="1203375"/>
            <a:ext cx="2529350" cy="623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sx="999" sy="999" algn="ctr" rotWithShape="0">
              <a:srgbClr val="000000"/>
            </a:outerShdw>
          </a:effectLst>
        </p:spPr>
        <p:txBody>
          <a:bodyPr wrap="square" lIns="68579" tIns="34289" rIns="68579" bIns="34289">
            <a:spAutoFit/>
          </a:bodyPr>
          <a:lstStyle/>
          <a:p>
            <a:pPr>
              <a:defRPr/>
            </a:pPr>
            <a:r>
              <a:rPr lang="ru-RU" sz="1200" dirty="0">
                <a:ea typeface="Segoe UI" pitchFamily="34" charset="0"/>
                <a:cs typeface="Segoe UI" pitchFamily="34" charset="0"/>
              </a:rPr>
              <a:t>Современный комплекс зданий площадью </a:t>
            </a:r>
            <a:r>
              <a:rPr lang="ru-RU" sz="1200" b="1" dirty="0">
                <a:ea typeface="Segoe UI" pitchFamily="34" charset="0"/>
                <a:cs typeface="Segoe UI" pitchFamily="34" charset="0"/>
              </a:rPr>
              <a:t>27 тыс. </a:t>
            </a:r>
            <a:r>
              <a:rPr lang="ru-RU" sz="1200" b="1" dirty="0" err="1">
                <a:ea typeface="Segoe UI" pitchFamily="34" charset="0"/>
                <a:cs typeface="Segoe UI" pitchFamily="34" charset="0"/>
              </a:rPr>
              <a:t>кв.м</a:t>
            </a:r>
            <a:r>
              <a:rPr lang="ru-RU" sz="1200" b="1" dirty="0">
                <a:ea typeface="Segoe UI" pitchFamily="34" charset="0"/>
                <a:cs typeface="Segoe UI" pitchFamily="34" charset="0"/>
              </a:rPr>
              <a:t>.,</a:t>
            </a:r>
            <a:r>
              <a:rPr lang="ru-RU" sz="1200" dirty="0">
                <a:ea typeface="Segoe UI" pitchFamily="34" charset="0"/>
                <a:cs typeface="Segoe UI" pitchFamily="34" charset="0"/>
              </a:rPr>
              <a:t> производство – </a:t>
            </a:r>
            <a:r>
              <a:rPr lang="ru-RU" sz="1200" b="1" dirty="0">
                <a:ea typeface="Segoe UI" pitchFamily="34" charset="0"/>
                <a:cs typeface="Segoe UI" pitchFamily="34" charset="0"/>
              </a:rPr>
              <a:t>8 тыс. </a:t>
            </a:r>
            <a:r>
              <a:rPr lang="ru-RU" sz="1200" b="1" dirty="0" err="1">
                <a:ea typeface="Segoe UI" pitchFamily="34" charset="0"/>
                <a:cs typeface="Segoe UI" pitchFamily="34" charset="0"/>
              </a:rPr>
              <a:t>кв.м</a:t>
            </a:r>
            <a:r>
              <a:rPr lang="ru-RU" sz="1200" b="1" dirty="0">
                <a:ea typeface="Segoe UI" pitchFamily="34" charset="0"/>
                <a:cs typeface="Segoe UI" pitchFamily="34" charset="0"/>
              </a:rPr>
              <a:t>. 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ED1721D-8571-4B14-A2A3-AA15132E4CE8}"/>
              </a:ext>
            </a:extLst>
          </p:cNvPr>
          <p:cNvSpPr/>
          <p:nvPr/>
        </p:nvSpPr>
        <p:spPr>
          <a:xfrm>
            <a:off x="7190992" y="3577605"/>
            <a:ext cx="2248846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sx="999" sy="999" algn="ctr" rotWithShape="0">
              <a:srgbClr val="000000"/>
            </a:outerShdw>
          </a:effectLst>
        </p:spPr>
        <p:txBody>
          <a:bodyPr wrap="square" lIns="68579" tIns="34289" rIns="68579" bIns="34289">
            <a:spAutoFit/>
          </a:bodyPr>
          <a:lstStyle/>
          <a:p>
            <a:pPr>
              <a:spcAft>
                <a:spcPts val="450"/>
              </a:spcAft>
            </a:pPr>
            <a:r>
              <a:rPr lang="ru-RU" sz="1200" dirty="0">
                <a:ea typeface="Segoe UI" pitchFamily="34" charset="0"/>
                <a:cs typeface="Segoe UI" pitchFamily="34" charset="0"/>
              </a:rPr>
              <a:t>Режим Особой экономической зоны</a:t>
            </a:r>
          </a:p>
        </p:txBody>
      </p:sp>
      <p:pic>
        <p:nvPicPr>
          <p:cNvPr id="32" name="Picture 50" descr="\\Server3\омипп\Рабочие документы для Жени\бабочка.png">
            <a:extLst>
              <a:ext uri="{FF2B5EF4-FFF2-40B4-BE49-F238E27FC236}">
                <a16:creationId xmlns:a16="http://schemas.microsoft.com/office/drawing/2014/main" id="{5146D1A2-860B-49A6-A922-94B0D599F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4440" y="1097992"/>
            <a:ext cx="3810356" cy="3124381"/>
          </a:xfrm>
          <a:prstGeom prst="rect">
            <a:avLst/>
          </a:prstGeom>
          <a:noFill/>
          <a:effectLst>
            <a:softEdge rad="317500"/>
          </a:effectLst>
        </p:spPr>
      </p:pic>
      <p:pic>
        <p:nvPicPr>
          <p:cNvPr id="36" name="Рисунок 21">
            <a:extLst>
              <a:ext uri="{FF2B5EF4-FFF2-40B4-BE49-F238E27FC236}">
                <a16:creationId xmlns:a16="http://schemas.microsoft.com/office/drawing/2014/main" id="{511B65B5-762E-4E15-B146-E268BA4A0F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29" y="1255055"/>
            <a:ext cx="2145726" cy="54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 Box 4">
            <a:extLst>
              <a:ext uri="{FF2B5EF4-FFF2-40B4-BE49-F238E27FC236}">
                <a16:creationId xmlns:a16="http://schemas.microsoft.com/office/drawing/2014/main" id="{E701BF82-5D19-412B-B372-70372779B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522" y="5004446"/>
            <a:ext cx="1331845" cy="472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 anchor="t"/>
          <a:lstStyle/>
          <a:p>
            <a:pPr>
              <a:spcBef>
                <a:spcPct val="50000"/>
              </a:spcBef>
            </a:pPr>
            <a:r>
              <a:rPr lang="ru-RU" sz="1200" dirty="0">
                <a:ea typeface="Segoe UI" pitchFamily="34" charset="0"/>
                <a:cs typeface="Segoe UI" pitchFamily="34" charset="0"/>
              </a:rPr>
              <a:t>Проектирование интегральных микросхем, микро- и наносистем</a:t>
            </a:r>
          </a:p>
        </p:txBody>
      </p:sp>
      <p:sp>
        <p:nvSpPr>
          <p:cNvPr id="38" name="Text Box 5">
            <a:extLst>
              <a:ext uri="{FF2B5EF4-FFF2-40B4-BE49-F238E27FC236}">
                <a16:creationId xmlns:a16="http://schemas.microsoft.com/office/drawing/2014/main" id="{7262959C-2803-4F46-B8EC-427B12491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9377" y="5004444"/>
            <a:ext cx="1316392" cy="464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 anchor="t"/>
          <a:lstStyle/>
          <a:p>
            <a:pPr>
              <a:spcBef>
                <a:spcPct val="50000"/>
              </a:spcBef>
            </a:pPr>
            <a:r>
              <a:rPr lang="ru-RU" sz="1200" dirty="0">
                <a:ea typeface="Segoe UI" pitchFamily="34" charset="0"/>
                <a:cs typeface="Segoe UI" pitchFamily="34" charset="0"/>
              </a:rPr>
              <a:t>Проектирование и изготовление фотошаблонов</a:t>
            </a:r>
          </a:p>
        </p:txBody>
      </p:sp>
      <p:sp>
        <p:nvSpPr>
          <p:cNvPr id="39" name="Text Box 6">
            <a:extLst>
              <a:ext uri="{FF2B5EF4-FFF2-40B4-BE49-F238E27FC236}">
                <a16:creationId xmlns:a16="http://schemas.microsoft.com/office/drawing/2014/main" id="{5F4B1A9A-4C30-461A-97A8-29C3DE66B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207" y="5004445"/>
            <a:ext cx="1158052" cy="58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 anchor="t"/>
          <a:lstStyle/>
          <a:p>
            <a:pPr>
              <a:spcBef>
                <a:spcPct val="50000"/>
              </a:spcBef>
            </a:pPr>
            <a:r>
              <a:rPr lang="ru-RU" sz="1200" dirty="0">
                <a:ea typeface="Segoe UI" pitchFamily="34" charset="0"/>
                <a:cs typeface="Segoe UI" pitchFamily="34" charset="0"/>
              </a:rPr>
              <a:t>Изготовление интегральных микросхем, микро- и </a:t>
            </a:r>
            <a:r>
              <a:rPr lang="ru-RU" sz="1200" dirty="0" err="1">
                <a:ea typeface="Segoe UI" pitchFamily="34" charset="0"/>
                <a:cs typeface="Segoe UI" pitchFamily="34" charset="0"/>
              </a:rPr>
              <a:t>наносистем</a:t>
            </a:r>
            <a:endParaRPr lang="ru-RU" sz="1200" dirty="0"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Text Box 7">
            <a:extLst>
              <a:ext uri="{FF2B5EF4-FFF2-40B4-BE49-F238E27FC236}">
                <a16:creationId xmlns:a16="http://schemas.microsoft.com/office/drawing/2014/main" id="{FAD4A87B-3753-4013-98E6-2D5442E2D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6057" y="4997205"/>
            <a:ext cx="1338522" cy="516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 anchor="t"/>
          <a:lstStyle/>
          <a:p>
            <a:pPr>
              <a:spcBef>
                <a:spcPct val="50000"/>
              </a:spcBef>
            </a:pPr>
            <a:r>
              <a:rPr lang="ru-RU" sz="1200" dirty="0">
                <a:ea typeface="Segoe UI" pitchFamily="34" charset="0"/>
                <a:cs typeface="Segoe UI" pitchFamily="34" charset="0"/>
              </a:rPr>
              <a:t>Функциональная диагностика материалов </a:t>
            </a:r>
            <a:br>
              <a:rPr lang="en-US" sz="1200" dirty="0">
                <a:ea typeface="Segoe UI" pitchFamily="34" charset="0"/>
                <a:cs typeface="Segoe UI" pitchFamily="34" charset="0"/>
              </a:rPr>
            </a:br>
            <a:r>
              <a:rPr lang="ru-RU" sz="1200" dirty="0">
                <a:ea typeface="Segoe UI" pitchFamily="34" charset="0"/>
                <a:cs typeface="Segoe UI" pitchFamily="34" charset="0"/>
              </a:rPr>
              <a:t>и структур </a:t>
            </a:r>
          </a:p>
        </p:txBody>
      </p:sp>
      <p:sp>
        <p:nvSpPr>
          <p:cNvPr id="41" name="Text Box 8">
            <a:extLst>
              <a:ext uri="{FF2B5EF4-FFF2-40B4-BE49-F238E27FC236}">
                <a16:creationId xmlns:a16="http://schemas.microsoft.com/office/drawing/2014/main" id="{6621AD9A-FCF5-4BE9-8214-1ED1A084C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992" y="5004445"/>
            <a:ext cx="1284660" cy="535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 anchor="t"/>
          <a:lstStyle/>
          <a:p>
            <a:pPr>
              <a:spcBef>
                <a:spcPct val="50000"/>
              </a:spcBef>
            </a:pPr>
            <a:r>
              <a:rPr lang="ru-RU" sz="1200" dirty="0">
                <a:ea typeface="Segoe UI" pitchFamily="34" charset="0"/>
                <a:cs typeface="Segoe UI" pitchFamily="34" charset="0"/>
              </a:rPr>
              <a:t>Проектирование и изготовление печатных плат</a:t>
            </a:r>
          </a:p>
        </p:txBody>
      </p:sp>
      <p:sp>
        <p:nvSpPr>
          <p:cNvPr id="42" name="Text Box 25">
            <a:extLst>
              <a:ext uri="{FF2B5EF4-FFF2-40B4-BE49-F238E27FC236}">
                <a16:creationId xmlns:a16="http://schemas.microsoft.com/office/drawing/2014/main" id="{2A964E49-7FC3-4E21-9935-D66982C96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8387" y="5004445"/>
            <a:ext cx="1475943" cy="535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 anchor="t"/>
          <a:lstStyle/>
          <a:p>
            <a:r>
              <a:rPr lang="ru-RU" sz="1200" dirty="0">
                <a:ea typeface="Segoe UI" pitchFamily="34" charset="0"/>
                <a:cs typeface="Segoe UI" pitchFamily="34" charset="0"/>
              </a:rPr>
              <a:t>Сверхточная сборка, </a:t>
            </a:r>
          </a:p>
          <a:p>
            <a:r>
              <a:rPr lang="en-US" sz="1200" dirty="0">
                <a:ea typeface="Segoe UI" pitchFamily="34" charset="0"/>
                <a:cs typeface="Segoe UI" pitchFamily="34" charset="0"/>
              </a:rPr>
              <a:t>3D</a:t>
            </a:r>
            <a:r>
              <a:rPr lang="ru-RU" sz="1200" dirty="0">
                <a:ea typeface="Segoe UI" pitchFamily="34" charset="0"/>
                <a:cs typeface="Segoe UI" pitchFamily="34" charset="0"/>
              </a:rPr>
              <a:t>-сборка и испытания РЭА</a:t>
            </a:r>
          </a:p>
        </p:txBody>
      </p:sp>
      <p:sp>
        <p:nvSpPr>
          <p:cNvPr id="43" name="AutoShape 37"/>
          <p:cNvSpPr>
            <a:spLocks noChangeArrowheads="1"/>
          </p:cNvSpPr>
          <p:nvPr/>
        </p:nvSpPr>
        <p:spPr bwMode="auto">
          <a:xfrm rot="5400000">
            <a:off x="1837993" y="5787776"/>
            <a:ext cx="167114" cy="239368"/>
          </a:xfrm>
          <a:prstGeom prst="upArrow">
            <a:avLst>
              <a:gd name="adj1" fmla="val 34512"/>
              <a:gd name="adj2" fmla="val 63715"/>
            </a:avLst>
          </a:prstGeom>
          <a:solidFill>
            <a:srgbClr val="1B25F1"/>
          </a:solidFill>
          <a:ln w="9525">
            <a:noFill/>
            <a:miter lim="800000"/>
            <a:headEnd/>
            <a:tailEnd/>
          </a:ln>
        </p:spPr>
        <p:txBody>
          <a:bodyPr rot="10800000" vert="eaVert" wrap="none" lIns="68579" tIns="34289" rIns="68579" bIns="34289" anchor="ctr"/>
          <a:lstStyle/>
          <a:p>
            <a:endParaRPr lang="ru-RU" sz="1200" i="0">
              <a:solidFill>
                <a:srgbClr val="1265D6"/>
              </a:solidFill>
            </a:endParaRPr>
          </a:p>
        </p:txBody>
      </p:sp>
      <p:sp>
        <p:nvSpPr>
          <p:cNvPr id="46" name="AutoShape 37"/>
          <p:cNvSpPr>
            <a:spLocks noChangeArrowheads="1"/>
          </p:cNvSpPr>
          <p:nvPr/>
        </p:nvSpPr>
        <p:spPr bwMode="auto">
          <a:xfrm rot="5400000">
            <a:off x="6218755" y="5787776"/>
            <a:ext cx="167114" cy="239368"/>
          </a:xfrm>
          <a:prstGeom prst="upArrow">
            <a:avLst>
              <a:gd name="adj1" fmla="val 34512"/>
              <a:gd name="adj2" fmla="val 63715"/>
            </a:avLst>
          </a:prstGeom>
          <a:solidFill>
            <a:srgbClr val="1B25F1"/>
          </a:solidFill>
          <a:ln w="9525">
            <a:noFill/>
            <a:miter lim="800000"/>
            <a:headEnd/>
            <a:tailEnd/>
          </a:ln>
        </p:spPr>
        <p:txBody>
          <a:bodyPr rot="10800000" vert="eaVert" wrap="none" lIns="68579" tIns="34289" rIns="68579" bIns="34289" anchor="ctr"/>
          <a:lstStyle/>
          <a:p>
            <a:endParaRPr lang="ru-RU" sz="1200" i="0">
              <a:solidFill>
                <a:srgbClr val="1265D6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513230" y="4285147"/>
            <a:ext cx="55738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1400" b="1" dirty="0"/>
              <a:t>Сквозной цикл подготовки кадров и создания изделий электроники, нано- и </a:t>
            </a:r>
            <a:r>
              <a:rPr lang="ru-RU" altLang="ru-RU" sz="1400" b="1" dirty="0" err="1"/>
              <a:t>микросистемной</a:t>
            </a:r>
            <a:r>
              <a:rPr lang="ru-RU" altLang="ru-RU" sz="1400" b="1" dirty="0"/>
              <a:t> техники и РЭА, реализуемый в МИЭТ:</a:t>
            </a:r>
          </a:p>
        </p:txBody>
      </p:sp>
      <p:sp>
        <p:nvSpPr>
          <p:cNvPr id="52" name="AutoShape 37"/>
          <p:cNvSpPr>
            <a:spLocks noChangeArrowheads="1"/>
          </p:cNvSpPr>
          <p:nvPr/>
        </p:nvSpPr>
        <p:spPr bwMode="auto">
          <a:xfrm rot="5400000">
            <a:off x="3370958" y="5778811"/>
            <a:ext cx="167114" cy="239368"/>
          </a:xfrm>
          <a:prstGeom prst="upArrow">
            <a:avLst>
              <a:gd name="adj1" fmla="val 34512"/>
              <a:gd name="adj2" fmla="val 63715"/>
            </a:avLst>
          </a:prstGeom>
          <a:solidFill>
            <a:srgbClr val="1B25F1"/>
          </a:solidFill>
          <a:ln w="9525">
            <a:noFill/>
            <a:miter lim="800000"/>
            <a:headEnd/>
            <a:tailEnd/>
          </a:ln>
        </p:spPr>
        <p:txBody>
          <a:bodyPr rot="10800000" vert="eaVert" wrap="none" lIns="68579" tIns="34289" rIns="68579" bIns="34289" anchor="ctr"/>
          <a:lstStyle/>
          <a:p>
            <a:endParaRPr lang="ru-RU" sz="1200" i="0">
              <a:solidFill>
                <a:srgbClr val="1265D6"/>
              </a:solidFill>
            </a:endParaRPr>
          </a:p>
        </p:txBody>
      </p:sp>
      <p:sp>
        <p:nvSpPr>
          <p:cNvPr id="54" name="AutoShape 37"/>
          <p:cNvSpPr>
            <a:spLocks noChangeArrowheads="1"/>
          </p:cNvSpPr>
          <p:nvPr/>
        </p:nvSpPr>
        <p:spPr bwMode="auto">
          <a:xfrm rot="5400000">
            <a:off x="4894957" y="5787776"/>
            <a:ext cx="167114" cy="239368"/>
          </a:xfrm>
          <a:prstGeom prst="upArrow">
            <a:avLst>
              <a:gd name="adj1" fmla="val 34512"/>
              <a:gd name="adj2" fmla="val 63715"/>
            </a:avLst>
          </a:prstGeom>
          <a:solidFill>
            <a:srgbClr val="1B25F1"/>
          </a:solidFill>
          <a:ln w="9525">
            <a:noFill/>
            <a:miter lim="800000"/>
            <a:headEnd/>
            <a:tailEnd/>
          </a:ln>
        </p:spPr>
        <p:txBody>
          <a:bodyPr rot="10800000" vert="eaVert" wrap="none" lIns="68579" tIns="34289" rIns="68579" bIns="34289" anchor="ctr"/>
          <a:lstStyle/>
          <a:p>
            <a:endParaRPr lang="ru-RU" sz="1200" i="0">
              <a:solidFill>
                <a:srgbClr val="1265D6"/>
              </a:solidFill>
            </a:endParaRPr>
          </a:p>
        </p:txBody>
      </p:sp>
      <p:sp>
        <p:nvSpPr>
          <p:cNvPr id="58" name="AutoShape 37"/>
          <p:cNvSpPr>
            <a:spLocks noChangeArrowheads="1"/>
          </p:cNvSpPr>
          <p:nvPr/>
        </p:nvSpPr>
        <p:spPr bwMode="auto">
          <a:xfrm rot="5400000">
            <a:off x="7680001" y="5796741"/>
            <a:ext cx="167114" cy="239368"/>
          </a:xfrm>
          <a:prstGeom prst="upArrow">
            <a:avLst>
              <a:gd name="adj1" fmla="val 34512"/>
              <a:gd name="adj2" fmla="val 63715"/>
            </a:avLst>
          </a:prstGeom>
          <a:solidFill>
            <a:srgbClr val="1B25F1"/>
          </a:solidFill>
          <a:ln w="9525">
            <a:noFill/>
            <a:miter lim="800000"/>
            <a:headEnd/>
            <a:tailEnd/>
          </a:ln>
        </p:spPr>
        <p:txBody>
          <a:bodyPr rot="10800000" vert="eaVert" wrap="none" lIns="68579" tIns="34289" rIns="68579" bIns="34289" anchor="ctr"/>
          <a:lstStyle/>
          <a:p>
            <a:endParaRPr lang="ru-RU" sz="1200" i="0">
              <a:solidFill>
                <a:srgbClr val="1265D6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E8C71AE-5CB6-46CF-9BF9-BC5631AB1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725C68B6-61C2-468F-89AB-4B9F7531AA68}" type="slidenum">
              <a:rPr lang="ru-RU" smtClean="0"/>
              <a:pPr algn="ctr"/>
              <a:t>6</a:t>
            </a:fld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/>
          <p:cNvSpPr/>
          <p:nvPr/>
        </p:nvSpPr>
        <p:spPr>
          <a:xfrm>
            <a:off x="537882" y="332656"/>
            <a:ext cx="8879614" cy="720080"/>
          </a:xfrm>
          <a:prstGeom prst="roundRect">
            <a:avLst/>
          </a:prstGeom>
          <a:solidFill>
            <a:srgbClr val="1B2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776536" y="449777"/>
            <a:ext cx="6798640" cy="438572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Кооперация МИЭТ с РАН и промышленностью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2432720" y="6447366"/>
            <a:ext cx="6264696" cy="0"/>
          </a:xfrm>
          <a:prstGeom prst="line">
            <a:avLst/>
          </a:prstGeom>
          <a:ln>
            <a:solidFill>
              <a:srgbClr val="1B25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8697416" y="6309320"/>
            <a:ext cx="792088" cy="276091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en-US" sz="1600" b="1" dirty="0">
                <a:solidFill>
                  <a:srgbClr val="1B25F1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miet.ru</a:t>
            </a:r>
            <a:endParaRPr lang="ru-RU" sz="1600" b="1" dirty="0">
              <a:solidFill>
                <a:srgbClr val="1B25F1"/>
              </a:solidFill>
              <a:latin typeface="Calibri" pitchFamily="34" charset="0"/>
              <a:ea typeface="Segoe UI" pitchFamily="34" charset="0"/>
              <a:cs typeface="Calibri" pitchFamily="34" charset="0"/>
            </a:endParaRPr>
          </a:p>
        </p:txBody>
      </p:sp>
      <p:pic>
        <p:nvPicPr>
          <p:cNvPr id="16" name="Picture 2" descr="C:\Users\Media\Desktop\miet_logotyp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512" y="6207512"/>
            <a:ext cx="1784648" cy="461848"/>
          </a:xfrm>
          <a:prstGeom prst="rect">
            <a:avLst/>
          </a:prstGeom>
          <a:noFill/>
        </p:spPr>
      </p:pic>
      <p:grpSp>
        <p:nvGrpSpPr>
          <p:cNvPr id="45" name="Группа 44"/>
          <p:cNvGrpSpPr/>
          <p:nvPr/>
        </p:nvGrpSpPr>
        <p:grpSpPr>
          <a:xfrm>
            <a:off x="490995" y="1386255"/>
            <a:ext cx="6164601" cy="4673763"/>
            <a:chOff x="759937" y="1386255"/>
            <a:chExt cx="6164601" cy="4673763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09959294-5CF5-45FD-9F0E-33853D57A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9353" y="4796634"/>
              <a:ext cx="801842" cy="203943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D8BA2F0-3288-4722-996B-95EE4987F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263" b="15789"/>
            <a:stretch>
              <a:fillRect/>
            </a:stretch>
          </p:blipFill>
          <p:spPr>
            <a:xfrm>
              <a:off x="5960710" y="4867326"/>
              <a:ext cx="834535" cy="614702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E40F6EE6-4463-499A-9F54-B3E4E4DE0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9607" y="5559703"/>
              <a:ext cx="1221896" cy="500315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50D0321E-8409-43FD-A19F-4FE2D7E7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1294" y="4358798"/>
              <a:ext cx="1007216" cy="739652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86FC55DF-A23A-4B95-A859-4D4CA404E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5848" y="2153787"/>
              <a:ext cx="834396" cy="282539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02E3957B-516D-4AE2-88E7-0AAA2C2ED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39147" y="5307630"/>
              <a:ext cx="805463" cy="539763"/>
            </a:xfrm>
            <a:prstGeom prst="rect">
              <a:avLst/>
            </a:prstGeom>
          </p:spPr>
        </p:pic>
        <p:pic>
          <p:nvPicPr>
            <p:cNvPr id="17" name="Picture 2" descr="C:\Users\user\Pictures\Логотип_Министерства_промышленности_и_торговли_РФ.png">
              <a:extLst>
                <a:ext uri="{FF2B5EF4-FFF2-40B4-BE49-F238E27FC236}">
                  <a16:creationId xmlns:a16="http://schemas.microsoft.com/office/drawing/2014/main" id="{DD185762-00B6-4FEF-96A4-2939FBBE4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548" y="1501985"/>
              <a:ext cx="1383273" cy="253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НИИМЭ и Микрон.jpg">
              <a:extLst>
                <a:ext uri="{FF2B5EF4-FFF2-40B4-BE49-F238E27FC236}">
                  <a16:creationId xmlns:a16="http://schemas.microsoft.com/office/drawing/2014/main" id="{7B998783-1779-45F2-9D2D-99BC5FF1AC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5533" y="3693543"/>
              <a:ext cx="635165" cy="182048"/>
            </a:xfrm>
            <a:prstGeom prst="rect">
              <a:avLst/>
            </a:prstGeom>
            <a:noFill/>
          </p:spPr>
        </p:pic>
        <p:pic>
          <p:nvPicPr>
            <p:cNvPr id="19" name="Picture 12" descr="https://stary-oskol.hh.ru/employer-logo/2019479.jpeg">
              <a:extLst>
                <a:ext uri="{FF2B5EF4-FFF2-40B4-BE49-F238E27FC236}">
                  <a16:creationId xmlns:a16="http://schemas.microsoft.com/office/drawing/2014/main" id="{23CAF64C-EA17-497B-8E44-FD7840F3FD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243" y="4421458"/>
              <a:ext cx="763184" cy="453935"/>
            </a:xfrm>
            <a:prstGeom prst="rect">
              <a:avLst/>
            </a:prstGeom>
            <a:noFill/>
          </p:spPr>
        </p:pic>
        <p:pic>
          <p:nvPicPr>
            <p:cNvPr id="20" name="Picture 7" descr="C:\Users\main\Desktop\Презентации\e44eAgUowT0.jpg">
              <a:extLst>
                <a:ext uri="{FF2B5EF4-FFF2-40B4-BE49-F238E27FC236}">
                  <a16:creationId xmlns:a16="http://schemas.microsoft.com/office/drawing/2014/main" id="{E8B59687-ECE5-44AA-9A82-C0E15742BE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8431" y="2275328"/>
              <a:ext cx="418575" cy="396716"/>
            </a:xfrm>
            <a:prstGeom prst="rect">
              <a:avLst/>
            </a:prstGeom>
            <a:noFill/>
          </p:spPr>
        </p:pic>
        <p:pic>
          <p:nvPicPr>
            <p:cNvPr id="21" name="Picture 30" descr="http://em-zel.ru/files/logos/niitm.jpg">
              <a:extLst>
                <a:ext uri="{FF2B5EF4-FFF2-40B4-BE49-F238E27FC236}">
                  <a16:creationId xmlns:a16="http://schemas.microsoft.com/office/drawing/2014/main" id="{172169EC-A22C-41CE-8FEB-790D0AA70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5474709" y="2777411"/>
              <a:ext cx="557033" cy="209937"/>
            </a:xfrm>
            <a:prstGeom prst="rect">
              <a:avLst/>
            </a:prstGeom>
            <a:noFill/>
          </p:spPr>
        </p:pic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2E0B432C-2DB9-475E-B59F-EF65B03B4576}"/>
                </a:ext>
              </a:extLst>
            </p:cNvPr>
            <p:cNvSpPr/>
            <p:nvPr/>
          </p:nvSpPr>
          <p:spPr>
            <a:xfrm>
              <a:off x="2616120" y="3047316"/>
              <a:ext cx="1095266" cy="328644"/>
            </a:xfrm>
            <a:prstGeom prst="rect">
              <a:avLst/>
            </a:prstGeom>
          </p:spPr>
          <p:txBody>
            <a:bodyPr wrap="square" lIns="81625" tIns="40813" rIns="81625" bIns="40813">
              <a:spAutoFit/>
            </a:bodyPr>
            <a:lstStyle/>
            <a:p>
              <a:pPr algn="ctr"/>
              <a:r>
                <a:rPr lang="ru-RU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Проектирование</a:t>
              </a:r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ru-RU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ИС</a:t>
              </a:r>
            </a:p>
            <a:p>
              <a:pPr algn="ctr"/>
              <a:r>
                <a:rPr lang="ru-RU" sz="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ИППМ РАН </a:t>
              </a:r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44EEADF7-6309-4212-8DC9-154DCD356BE1}"/>
                </a:ext>
              </a:extLst>
            </p:cNvPr>
            <p:cNvSpPr/>
            <p:nvPr/>
          </p:nvSpPr>
          <p:spPr>
            <a:xfrm>
              <a:off x="2955611" y="2505260"/>
              <a:ext cx="1001680" cy="451755"/>
            </a:xfrm>
            <a:prstGeom prst="rect">
              <a:avLst/>
            </a:prstGeom>
          </p:spPr>
          <p:txBody>
            <a:bodyPr wrap="square" lIns="81625" tIns="40813" rIns="81625" bIns="40813">
              <a:spAutoFit/>
            </a:bodyPr>
            <a:lstStyle/>
            <a:p>
              <a:pPr algn="ctr"/>
              <a:r>
                <a:rPr lang="ru-RU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Элементы и ИС </a:t>
              </a:r>
            </a:p>
            <a:p>
              <a:pPr algn="ctr"/>
              <a:r>
                <a:rPr lang="ru-RU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ТГц-диапазона</a:t>
              </a:r>
              <a:endParaRPr lang="ru-RU" sz="800" b="1" dirty="0"/>
            </a:p>
            <a:p>
              <a:pPr algn="ctr"/>
              <a:r>
                <a:rPr lang="ru-RU" sz="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ИСВЧПЭ РАН </a:t>
              </a: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DF46F81C-5AF5-404D-A43C-1F14C0AD7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0875" y="2978034"/>
              <a:ext cx="846424" cy="86636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AB14BB52-F8CE-43E7-B443-070FB4667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6653" y="2310107"/>
              <a:ext cx="906898" cy="255768"/>
            </a:xfrm>
            <a:prstGeom prst="rect">
              <a:avLst/>
            </a:prstGeom>
          </p:spPr>
        </p:pic>
        <p:sp>
          <p:nvSpPr>
            <p:cNvPr id="26" name="Блок-схема: узел 25">
              <a:extLst>
                <a:ext uri="{FF2B5EF4-FFF2-40B4-BE49-F238E27FC236}">
                  <a16:creationId xmlns:a16="http://schemas.microsoft.com/office/drawing/2014/main" id="{AD851B82-F886-4D76-A433-FAB76C665CB7}"/>
                </a:ext>
              </a:extLst>
            </p:cNvPr>
            <p:cNvSpPr/>
            <p:nvPr/>
          </p:nvSpPr>
          <p:spPr>
            <a:xfrm>
              <a:off x="1808617" y="1471236"/>
              <a:ext cx="4436010" cy="411377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25" tIns="40813" rIns="81625" bIns="40813"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BDC59EF2-5B81-42C2-AE92-9FA1F2DAAC1D}"/>
                </a:ext>
              </a:extLst>
            </p:cNvPr>
            <p:cNvSpPr/>
            <p:nvPr/>
          </p:nvSpPr>
          <p:spPr>
            <a:xfrm>
              <a:off x="2531600" y="3539671"/>
              <a:ext cx="1192476" cy="451755"/>
            </a:xfrm>
            <a:prstGeom prst="rect">
              <a:avLst/>
            </a:prstGeom>
          </p:spPr>
          <p:txBody>
            <a:bodyPr wrap="square" lIns="81625" tIns="40813" rIns="81625" bIns="40813">
              <a:spAutoFit/>
            </a:bodyPr>
            <a:lstStyle/>
            <a:p>
              <a:pPr algn="ctr"/>
              <a:r>
                <a:rPr lang="ru-RU" sz="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Фотоника</a:t>
              </a:r>
              <a:r>
                <a:rPr lang="ru-RU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и квантовые приборы</a:t>
              </a:r>
            </a:p>
            <a:p>
              <a:pPr algn="ctr"/>
              <a:r>
                <a:rPr lang="ru-RU" sz="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ИРЭ РАН </a:t>
              </a:r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5177090F-09C9-4F23-A259-602F5C967D69}"/>
                </a:ext>
              </a:extLst>
            </p:cNvPr>
            <p:cNvSpPr/>
            <p:nvPr/>
          </p:nvSpPr>
          <p:spPr>
            <a:xfrm>
              <a:off x="3939545" y="2541120"/>
              <a:ext cx="1367554" cy="451755"/>
            </a:xfrm>
            <a:prstGeom prst="rect">
              <a:avLst/>
            </a:prstGeom>
          </p:spPr>
          <p:txBody>
            <a:bodyPr wrap="square" lIns="81625" tIns="40813" rIns="81625" bIns="40813">
              <a:spAutoFit/>
            </a:bodyPr>
            <a:lstStyle/>
            <a:p>
              <a:pPr algn="ctr"/>
              <a:r>
                <a:rPr lang="ru-RU" sz="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Кремний-углеродная</a:t>
              </a:r>
              <a:r>
                <a:rPr lang="ru-RU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 электроника</a:t>
              </a:r>
              <a:endParaRPr lang="ru-RU" sz="800" b="1" dirty="0"/>
            </a:p>
            <a:p>
              <a:pPr algn="ctr"/>
              <a:r>
                <a:rPr lang="ru-RU" sz="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НПК «ТЦ» </a:t>
              </a:r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8B130C09-B968-46B4-A4E5-B123F50CEB63}"/>
                </a:ext>
              </a:extLst>
            </p:cNvPr>
            <p:cNvSpPr/>
            <p:nvPr/>
          </p:nvSpPr>
          <p:spPr>
            <a:xfrm>
              <a:off x="4381471" y="3056739"/>
              <a:ext cx="1097079" cy="451755"/>
            </a:xfrm>
            <a:prstGeom prst="rect">
              <a:avLst/>
            </a:prstGeom>
          </p:spPr>
          <p:txBody>
            <a:bodyPr wrap="square" lIns="81625" tIns="40813" rIns="81625" bIns="40813">
              <a:spAutoFit/>
            </a:bodyPr>
            <a:lstStyle/>
            <a:p>
              <a:pPr algn="ctr"/>
              <a:r>
                <a:rPr lang="ru-RU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Оборудование производства ЭКБ</a:t>
              </a:r>
              <a:endParaRPr lang="ru-RU" sz="800" b="1" dirty="0"/>
            </a:p>
            <a:p>
              <a:pPr algn="ctr"/>
              <a:r>
                <a:rPr lang="ru-RU" sz="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ИПТМ РАН </a:t>
              </a:r>
            </a:p>
          </p:txBody>
        </p:sp>
        <p:pic>
          <p:nvPicPr>
            <p:cNvPr id="30" name="Picture 2" descr="C:\Users\user\Pictures\74923b.jpg">
              <a:extLst>
                <a:ext uri="{FF2B5EF4-FFF2-40B4-BE49-F238E27FC236}">
                  <a16:creationId xmlns:a16="http://schemas.microsoft.com/office/drawing/2014/main" id="{86784F1A-3F74-43CD-AAB1-EAC8897CF0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511" y="1694177"/>
              <a:ext cx="734786" cy="27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" descr="C:\Users\user\Pictures\ab4d39443ae45be5fbc489d70912f987.jpg">
              <a:extLst>
                <a:ext uri="{FF2B5EF4-FFF2-40B4-BE49-F238E27FC236}">
                  <a16:creationId xmlns:a16="http://schemas.microsoft.com/office/drawing/2014/main" id="{344E511A-1D72-42D7-B7F6-99FB6270AA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56456" y="2000506"/>
              <a:ext cx="668082" cy="892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74F4EE8D-7233-405B-8301-87CB0B599206}"/>
                </a:ext>
              </a:extLst>
            </p:cNvPr>
            <p:cNvCxnSpPr/>
            <p:nvPr/>
          </p:nvCxnSpPr>
          <p:spPr>
            <a:xfrm flipV="1">
              <a:off x="2679228" y="4099723"/>
              <a:ext cx="2707050" cy="192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6D2C31C2-FFEB-4D92-97F2-462677A790FB}"/>
                </a:ext>
              </a:extLst>
            </p:cNvPr>
            <p:cNvSpPr/>
            <p:nvPr/>
          </p:nvSpPr>
          <p:spPr>
            <a:xfrm>
              <a:off x="3845074" y="4156913"/>
              <a:ext cx="1238451" cy="493201"/>
            </a:xfrm>
            <a:prstGeom prst="rect">
              <a:avLst/>
            </a:prstGeom>
          </p:spPr>
          <p:txBody>
            <a:bodyPr wrap="square" lIns="81625" tIns="40813" rIns="81625" bIns="40813">
              <a:spAutoFit/>
            </a:bodyPr>
            <a:lstStyle/>
            <a:p>
              <a:pPr algn="ctr"/>
              <a:r>
                <a:rPr lang="ru-RU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Консорциум «Синхротронные технологии» </a:t>
              </a:r>
              <a:r>
                <a:rPr lang="ru-RU" sz="500" b="1" dirty="0"/>
                <a:t> </a:t>
              </a:r>
            </a:p>
          </p:txBody>
        </p:sp>
        <p:pic>
          <p:nvPicPr>
            <p:cNvPr id="34" name="Рисунок 33" descr="Ikonka_Gerb_i_nazvanie_Polnocvetnoe_vosproizvedenie_na_belom_fone_ws.jpg">
              <a:extLst>
                <a:ext uri="{FF2B5EF4-FFF2-40B4-BE49-F238E27FC236}">
                  <a16:creationId xmlns:a16="http://schemas.microsoft.com/office/drawing/2014/main" id="{72382933-0D6C-412C-9B6E-1BEB97D35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937" y="1386255"/>
              <a:ext cx="1621320" cy="520133"/>
            </a:xfrm>
            <a:prstGeom prst="rect">
              <a:avLst/>
            </a:prstGeom>
          </p:spPr>
        </p:pic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B7B02E3C-A4D7-4A8E-BCD2-BE94A1452374}"/>
                </a:ext>
              </a:extLst>
            </p:cNvPr>
            <p:cNvSpPr/>
            <p:nvPr/>
          </p:nvSpPr>
          <p:spPr>
            <a:xfrm>
              <a:off x="4517267" y="3539284"/>
              <a:ext cx="918928" cy="438572"/>
            </a:xfrm>
            <a:prstGeom prst="rect">
              <a:avLst/>
            </a:prstGeom>
          </p:spPr>
          <p:txBody>
            <a:bodyPr wrap="square" lIns="68569" tIns="34285" rIns="68569" bIns="34285">
              <a:spAutoFit/>
            </a:bodyPr>
            <a:lstStyle/>
            <a:p>
              <a:pPr algn="ctr"/>
              <a:r>
                <a:rPr lang="ru-RU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Технологические процессы</a:t>
              </a:r>
            </a:p>
            <a:p>
              <a:pPr algn="ctr"/>
              <a:r>
                <a:rPr lang="ru-RU" sz="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ФТИАН РАН</a:t>
              </a:r>
              <a:r>
                <a:rPr lang="ru-RU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endParaRPr lang="ru-RU" sz="800" dirty="0"/>
            </a:p>
          </p:txBody>
        </p:sp>
        <p:pic>
          <p:nvPicPr>
            <p:cNvPr id="36" name="Picture 2" descr="Национальный исследовательский центр Курчатовский институт">
              <a:extLst>
                <a:ext uri="{FF2B5EF4-FFF2-40B4-BE49-F238E27FC236}">
                  <a16:creationId xmlns:a16="http://schemas.microsoft.com/office/drawing/2014/main" id="{AF5BBA31-EF4B-4811-8DBF-104ADF324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982" y="4166283"/>
              <a:ext cx="651681" cy="614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Рисунок 36" descr="Без названия (4).png">
              <a:extLst>
                <a:ext uri="{FF2B5EF4-FFF2-40B4-BE49-F238E27FC236}">
                  <a16:creationId xmlns:a16="http://schemas.microsoft.com/office/drawing/2014/main" id="{EA285042-216F-4A9A-A98E-E98FAD57E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13975" y="3896298"/>
              <a:ext cx="656837" cy="139176"/>
            </a:xfrm>
            <a:prstGeom prst="rect">
              <a:avLst/>
            </a:prstGeom>
          </p:spPr>
        </p:pic>
        <p:pic>
          <p:nvPicPr>
            <p:cNvPr id="38" name="Рисунок 37" descr="Без названия (5).png">
              <a:extLst>
                <a:ext uri="{FF2B5EF4-FFF2-40B4-BE49-F238E27FC236}">
                  <a16:creationId xmlns:a16="http://schemas.microsoft.com/office/drawing/2014/main" id="{B796194E-A28C-42E0-B521-B0FD2F9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rcRect t="22439" b="22160"/>
            <a:stretch>
              <a:fillRect/>
            </a:stretch>
          </p:blipFill>
          <p:spPr>
            <a:xfrm>
              <a:off x="3653132" y="5037504"/>
              <a:ext cx="946672" cy="356627"/>
            </a:xfrm>
            <a:prstGeom prst="rect">
              <a:avLst/>
            </a:prstGeom>
          </p:spPr>
        </p:pic>
        <p:sp>
          <p:nvSpPr>
            <p:cNvPr id="39" name="Блок-схема: узел 38">
              <a:extLst>
                <a:ext uri="{FF2B5EF4-FFF2-40B4-BE49-F238E27FC236}">
                  <a16:creationId xmlns:a16="http://schemas.microsoft.com/office/drawing/2014/main" id="{E7F50227-B858-4C96-88B0-2FCDD8E90AF2}"/>
                </a:ext>
              </a:extLst>
            </p:cNvPr>
            <p:cNvSpPr/>
            <p:nvPr/>
          </p:nvSpPr>
          <p:spPr>
            <a:xfrm>
              <a:off x="2540651" y="2038653"/>
              <a:ext cx="2957339" cy="2931658"/>
            </a:xfrm>
            <a:prstGeom prst="flowChartConnector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625" tIns="40813" rIns="81625" bIns="40813" rtlCol="0" anchor="ctr"/>
            <a:lstStyle/>
            <a:p>
              <a:pPr algn="ctr"/>
              <a:endParaRPr lang="ru-RU"/>
            </a:p>
          </p:txBody>
        </p:sp>
        <p:pic>
          <p:nvPicPr>
            <p:cNvPr id="40" name="Рисунок 39" descr="Без названия (6).png">
              <a:extLst>
                <a:ext uri="{FF2B5EF4-FFF2-40B4-BE49-F238E27FC236}">
                  <a16:creationId xmlns:a16="http://schemas.microsoft.com/office/drawing/2014/main" id="{2AE46EF7-B2DD-40CD-99DD-86A798D99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81780" y="1756538"/>
              <a:ext cx="721552" cy="331063"/>
            </a:xfrm>
            <a:prstGeom prst="rect">
              <a:avLst/>
            </a:prstGeom>
          </p:spPr>
        </p:pic>
        <p:pic>
          <p:nvPicPr>
            <p:cNvPr id="41" name="Рисунок 40" descr="images (1).png">
              <a:extLst>
                <a:ext uri="{FF2B5EF4-FFF2-40B4-BE49-F238E27FC236}">
                  <a16:creationId xmlns:a16="http://schemas.microsoft.com/office/drawing/2014/main" id="{2E0623B0-BD61-41A7-9BB5-3849A4FC5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13976" y="3028988"/>
              <a:ext cx="547372" cy="572349"/>
            </a:xfrm>
            <a:prstGeom prst="rect">
              <a:avLst/>
            </a:prstGeom>
          </p:spPr>
        </p:pic>
      </p:grpSp>
      <p:sp>
        <p:nvSpPr>
          <p:cNvPr id="44" name="Text Box 4"/>
          <p:cNvSpPr txBox="1">
            <a:spLocks noChangeArrowheads="1"/>
          </p:cNvSpPr>
          <p:nvPr/>
        </p:nvSpPr>
        <p:spPr bwMode="auto">
          <a:xfrm>
            <a:off x="7214141" y="1439379"/>
            <a:ext cx="2279484" cy="3023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sx="999" sy="999" algn="ctr" rotWithShape="0">
              <a:srgbClr val="000000"/>
            </a:outerShdw>
          </a:effectLst>
        </p:spPr>
        <p:txBody>
          <a:bodyPr wrap="square" lIns="68560" tIns="34285" rIns="68560" bIns="34285">
            <a:sp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ru-RU" sz="1600" b="1" dirty="0">
                <a:solidFill>
                  <a:srgbClr val="1B25F1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Регионы:</a:t>
            </a:r>
          </a:p>
          <a:p>
            <a:pPr eaLnBrk="0" fontAlgn="base" hangingPunct="0">
              <a:spcAft>
                <a:spcPct val="0"/>
              </a:spcAft>
              <a:defRPr/>
            </a:pPr>
            <a:endParaRPr lang="ru-RU" sz="1600" b="1" dirty="0">
              <a:solidFill>
                <a:srgbClr val="1B25F1"/>
              </a:solidFill>
              <a:latin typeface="Calibri" panose="020F0502020204030204" pitchFamily="34" charset="0"/>
              <a:ea typeface="Segoe UI" pitchFamily="34" charset="0"/>
              <a:cs typeface="Calibri" panose="020F0502020204030204" pitchFamily="34" charset="0"/>
            </a:endParaRPr>
          </a:p>
          <a:p>
            <a:pPr eaLnBrk="0" fontAlgn="base" hangingPunct="0">
              <a:spcAft>
                <a:spcPct val="0"/>
              </a:spcAft>
              <a:defRPr/>
            </a:pPr>
            <a:r>
              <a:rPr lang="ru-RU" sz="1600" dirty="0"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• Воронежская обл.</a:t>
            </a:r>
          </a:p>
          <a:p>
            <a:pPr eaLnBrk="0" fontAlgn="base" hangingPunct="0">
              <a:spcAft>
                <a:spcPct val="0"/>
              </a:spcAft>
              <a:defRPr/>
            </a:pPr>
            <a:r>
              <a:rPr lang="ru-RU" sz="1600" dirty="0"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• Владимирская обл.</a:t>
            </a:r>
          </a:p>
          <a:p>
            <a:pPr eaLnBrk="0" fontAlgn="base" hangingPunct="0">
              <a:spcAft>
                <a:spcPct val="0"/>
              </a:spcAft>
              <a:defRPr/>
            </a:pPr>
            <a:r>
              <a:rPr lang="ru-RU" sz="1600" dirty="0"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• Тверская обл. </a:t>
            </a:r>
          </a:p>
          <a:p>
            <a:pPr eaLnBrk="0" fontAlgn="base" hangingPunct="0">
              <a:spcAft>
                <a:spcPct val="0"/>
              </a:spcAft>
              <a:defRPr/>
            </a:pPr>
            <a:r>
              <a:rPr lang="ru-RU" sz="1600" dirty="0"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   (завод «Эталон»)</a:t>
            </a:r>
          </a:p>
          <a:p>
            <a:pPr eaLnBrk="0" fontAlgn="base" hangingPunct="0">
              <a:spcAft>
                <a:spcPct val="0"/>
              </a:spcAft>
              <a:defRPr/>
            </a:pPr>
            <a:r>
              <a:rPr lang="ru-RU" sz="1600" dirty="0"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• </a:t>
            </a:r>
            <a:r>
              <a:rPr lang="ru-RU" sz="1600" dirty="0"/>
              <a:t>Нижегородская обл.</a:t>
            </a:r>
          </a:p>
          <a:p>
            <a:pPr eaLnBrk="0" fontAlgn="base" hangingPunct="0">
              <a:spcAft>
                <a:spcPct val="0"/>
              </a:spcAft>
              <a:defRPr/>
            </a:pPr>
            <a:r>
              <a:rPr lang="ru-RU" sz="1600" dirty="0"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• Омская обл.</a:t>
            </a:r>
            <a:br>
              <a:rPr lang="ru-RU" sz="1600" dirty="0"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</a:br>
            <a:r>
              <a:rPr lang="ru-RU" sz="1600" dirty="0"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• Ленинградская обл.</a:t>
            </a:r>
          </a:p>
          <a:p>
            <a:pPr eaLnBrk="0" fontAlgn="base" hangingPunct="0">
              <a:spcAft>
                <a:spcPct val="0"/>
              </a:spcAft>
              <a:defRPr/>
            </a:pPr>
            <a:r>
              <a:rPr lang="ru-RU" sz="1600" dirty="0"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• Томская обл.</a:t>
            </a:r>
            <a:endParaRPr lang="en-US" sz="1600" dirty="0">
              <a:latin typeface="Calibri" panose="020F0502020204030204" pitchFamily="34" charset="0"/>
              <a:ea typeface="Segoe UI" pitchFamily="34" charset="0"/>
              <a:cs typeface="Calibri" panose="020F0502020204030204" pitchFamily="34" charset="0"/>
            </a:endParaRPr>
          </a:p>
          <a:p>
            <a:pPr eaLnBrk="0" fontAlgn="base" hangingPunct="0">
              <a:spcAft>
                <a:spcPct val="0"/>
              </a:spcAft>
              <a:defRPr/>
            </a:pPr>
            <a:endParaRPr lang="en-US" sz="1600" b="1" dirty="0">
              <a:solidFill>
                <a:srgbClr val="1B25F1"/>
              </a:solidFill>
              <a:latin typeface="Calibri" panose="020F0502020204030204" pitchFamily="34" charset="0"/>
              <a:ea typeface="Segoe UI" pitchFamily="34" charset="0"/>
              <a:cs typeface="Calibri" panose="020F0502020204030204" pitchFamily="34" charset="0"/>
            </a:endParaRPr>
          </a:p>
          <a:p>
            <a:pPr eaLnBrk="0" fontAlgn="base" hangingPunct="0">
              <a:spcAft>
                <a:spcPct val="0"/>
              </a:spcAft>
              <a:defRPr/>
            </a:pPr>
            <a:endParaRPr lang="en-US" sz="1600" dirty="0">
              <a:solidFill>
                <a:srgbClr val="1B25F1"/>
              </a:solidFill>
              <a:latin typeface="Calibri" panose="020F0502020204030204" pitchFamily="34" charset="0"/>
              <a:ea typeface="Segoe UI" pitchFamily="34" charset="0"/>
              <a:cs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43E1DB-3949-4894-901E-85E7A9BC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725C68B6-61C2-468F-89AB-4B9F7531AA68}" type="slidenum">
              <a:rPr lang="ru-RU" smtClean="0"/>
              <a:pPr algn="ctr"/>
              <a:t>7</a:t>
            </a:fld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6078075" y="4241270"/>
            <a:ext cx="3307976" cy="1424426"/>
          </a:xfrm>
          <a:prstGeom prst="roundRect">
            <a:avLst>
              <a:gd name="adj" fmla="val 12262"/>
            </a:avLst>
          </a:prstGeom>
          <a:solidFill>
            <a:srgbClr val="1B2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7882" y="332656"/>
            <a:ext cx="8879614" cy="720080"/>
          </a:xfrm>
          <a:prstGeom prst="roundRect">
            <a:avLst/>
          </a:prstGeom>
          <a:solidFill>
            <a:srgbClr val="1B2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776536" y="476672"/>
            <a:ext cx="6314546" cy="383172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ru-RU" sz="2400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Направление 1. Среднее общее образование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2432720" y="6447366"/>
            <a:ext cx="6264696" cy="0"/>
          </a:xfrm>
          <a:prstGeom prst="line">
            <a:avLst/>
          </a:prstGeom>
          <a:ln>
            <a:solidFill>
              <a:srgbClr val="1B25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8697416" y="6309320"/>
            <a:ext cx="792088" cy="276091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en-US" sz="1600" b="1" dirty="0">
                <a:solidFill>
                  <a:srgbClr val="1B25F1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miet.ru</a:t>
            </a:r>
            <a:endParaRPr lang="ru-RU" sz="1600" b="1" dirty="0">
              <a:solidFill>
                <a:srgbClr val="1B25F1"/>
              </a:solidFill>
              <a:latin typeface="Calibri" pitchFamily="34" charset="0"/>
              <a:ea typeface="Segoe UI" pitchFamily="34" charset="0"/>
              <a:cs typeface="Calibri" pitchFamily="34" charset="0"/>
            </a:endParaRPr>
          </a:p>
        </p:txBody>
      </p:sp>
      <p:pic>
        <p:nvPicPr>
          <p:cNvPr id="16" name="Picture 2" descr="C:\Users\Media\Desktop\miet_logotyp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512" y="6207512"/>
            <a:ext cx="1784648" cy="461848"/>
          </a:xfrm>
          <a:prstGeom prst="rect">
            <a:avLst/>
          </a:prstGeom>
          <a:noFill/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C75CA178-413F-4115-9FB0-A53E80A9E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866" y="1352021"/>
            <a:ext cx="5288087" cy="34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sx="1000" sy="1000" algn="ctr" rotWithShape="0">
              <a:srgbClr val="000000"/>
            </a:outerShdw>
          </a:effectLst>
        </p:spPr>
        <p:txBody>
          <a:bodyPr wrap="square" lIns="68560" tIns="34285" rIns="68560" bIns="34285">
            <a:spAutoFit/>
          </a:bodyPr>
          <a:lstStyle/>
          <a:p>
            <a:pPr marL="128549" indent="-128549"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b="1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Расширение </a:t>
            </a:r>
            <a:r>
              <a:rPr lang="ru-RU" b="1" dirty="0" err="1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профориентационной</a:t>
            </a:r>
            <a:r>
              <a:rPr lang="ru-RU" b="1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 работы: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6196857" y="4312043"/>
            <a:ext cx="30188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b="1" dirty="0">
                <a:solidFill>
                  <a:schemeClr val="bg1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Создание областного образовательного центра для работы с талантливыми школьниками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549087" y="1723364"/>
            <a:ext cx="4953000" cy="38595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8549" indent="-128549"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• Каникулярные школы и </a:t>
            </a:r>
            <a:r>
              <a:rPr lang="ru-RU" dirty="0" err="1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интенсивы</a:t>
            </a:r>
            <a:endParaRPr lang="ru-RU" dirty="0">
              <a:solidFill>
                <a:prstClr val="black"/>
              </a:solidFill>
              <a:latin typeface="Calibri" pitchFamily="34" charset="0"/>
              <a:ea typeface="Segoe UI" pitchFamily="34" charset="0"/>
              <a:cs typeface="Calibri" pitchFamily="34" charset="0"/>
            </a:endParaRPr>
          </a:p>
          <a:p>
            <a:pPr marL="128549" indent="-128549"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• Дни открытых дверей</a:t>
            </a:r>
          </a:p>
          <a:p>
            <a:pPr marL="128549" indent="-128549"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• Проведение олимпиад и конкурсов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• Сопровождение проектной деятельности школьников преподавателями МИЭТ и «Детского технопарка «</a:t>
            </a:r>
            <a:r>
              <a:rPr lang="ru-RU" dirty="0" err="1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Смарт-парк</a:t>
            </a: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»</a:t>
            </a:r>
          </a:p>
          <a:p>
            <a:pPr marL="128549" indent="-128549"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• Взаимодействие с Точками роста в школах</a:t>
            </a:r>
          </a:p>
          <a:p>
            <a:pPr marL="128549" indent="-128549"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• Повышение квалификации учителей – разработка заказных программ повышения квалификации</a:t>
            </a:r>
          </a:p>
          <a:p>
            <a:pPr marL="128549" indent="-128549" eaLnBrk="0" fontAlgn="base" hangingPunct="0">
              <a:spcBef>
                <a:spcPct val="10000"/>
              </a:spcBef>
              <a:spcAft>
                <a:spcPct val="0"/>
              </a:spcAft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• Целевая подготовка учителей в магистратуре МИЭТ с параллельным прохождением переподготовки по педагогике</a:t>
            </a:r>
          </a:p>
        </p:txBody>
      </p:sp>
      <p:pic>
        <p:nvPicPr>
          <p:cNvPr id="4098" name="Picture 2" descr="C:\Users\Media\Downloads\IMG_9143.jpg"/>
          <p:cNvPicPr>
            <a:picLocks noChangeAspect="1" noChangeArrowheads="1"/>
          </p:cNvPicPr>
          <p:nvPr/>
        </p:nvPicPr>
        <p:blipFill>
          <a:blip r:embed="rId3" cstate="print"/>
          <a:srcRect l="3898" r="5481"/>
          <a:stretch>
            <a:fillRect/>
          </a:stretch>
        </p:blipFill>
        <p:spPr bwMode="auto">
          <a:xfrm>
            <a:off x="6042213" y="1497107"/>
            <a:ext cx="3334870" cy="2453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3D3F49-49C2-450B-A0CA-E404516F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725C68B6-61C2-468F-89AB-4B9F7531AA68}" type="slidenum">
              <a:rPr lang="ru-RU" smtClean="0"/>
              <a:pPr algn="ctr"/>
              <a:t>8</a:t>
            </a:fld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/>
          <p:cNvSpPr/>
          <p:nvPr/>
        </p:nvSpPr>
        <p:spPr>
          <a:xfrm>
            <a:off x="537882" y="332656"/>
            <a:ext cx="8879614" cy="720080"/>
          </a:xfrm>
          <a:prstGeom prst="roundRect">
            <a:avLst/>
          </a:prstGeom>
          <a:solidFill>
            <a:srgbClr val="1B2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776535" y="476672"/>
            <a:ext cx="8700839" cy="379453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ru-RU" sz="2400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Направление 2. Среднее профессиональное образование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2432720" y="6447366"/>
            <a:ext cx="6264696" cy="0"/>
          </a:xfrm>
          <a:prstGeom prst="line">
            <a:avLst/>
          </a:prstGeom>
          <a:ln>
            <a:solidFill>
              <a:srgbClr val="1B25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0BAE046-4232-450C-AF90-7C43027F62F7}"/>
              </a:ext>
            </a:extLst>
          </p:cNvPr>
          <p:cNvSpPr/>
          <p:nvPr/>
        </p:nvSpPr>
        <p:spPr>
          <a:xfrm>
            <a:off x="8697416" y="6309320"/>
            <a:ext cx="792088" cy="276091"/>
          </a:xfrm>
          <a:prstGeom prst="rect">
            <a:avLst/>
          </a:prstGeom>
          <a:noFill/>
        </p:spPr>
        <p:txBody>
          <a:bodyPr wrap="square" lIns="68560" tIns="34285" rIns="68560" bIns="34285">
            <a:spAutoFit/>
          </a:bodyPr>
          <a:lstStyle/>
          <a:p>
            <a:pPr defTabSz="926017" eaLnBrk="0" fontAlgn="base" hangingPunct="0">
              <a:lnSpc>
                <a:spcPct val="84000"/>
              </a:lnSpc>
              <a:spcBef>
                <a:spcPts val="338"/>
              </a:spcBef>
              <a:spcAft>
                <a:spcPct val="0"/>
              </a:spcAft>
              <a:buClr>
                <a:srgbClr val="FFFFFF"/>
              </a:buClr>
              <a:defRPr/>
            </a:pPr>
            <a:r>
              <a:rPr lang="en-US" sz="1600" b="1" dirty="0">
                <a:solidFill>
                  <a:srgbClr val="1B25F1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miet.ru</a:t>
            </a:r>
            <a:endParaRPr lang="ru-RU" sz="1600" b="1" dirty="0">
              <a:solidFill>
                <a:srgbClr val="1B25F1"/>
              </a:solidFill>
              <a:latin typeface="Calibri" pitchFamily="34" charset="0"/>
              <a:ea typeface="Segoe UI" pitchFamily="34" charset="0"/>
              <a:cs typeface="Calibri" pitchFamily="34" charset="0"/>
            </a:endParaRPr>
          </a:p>
        </p:txBody>
      </p:sp>
      <p:pic>
        <p:nvPicPr>
          <p:cNvPr id="16" name="Picture 2" descr="C:\Users\Media\Desktop\miet_logotyp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512" y="6207512"/>
            <a:ext cx="1784648" cy="461848"/>
          </a:xfrm>
          <a:prstGeom prst="rect">
            <a:avLst/>
          </a:prstGeom>
          <a:noFill/>
        </p:spPr>
      </p:pic>
      <p:sp>
        <p:nvSpPr>
          <p:cNvPr id="13" name="Прямоугольник 12"/>
          <p:cNvSpPr/>
          <p:nvPr/>
        </p:nvSpPr>
        <p:spPr>
          <a:xfrm>
            <a:off x="549087" y="1351889"/>
            <a:ext cx="54802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49" indent="-128549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Расширение </a:t>
            </a:r>
            <a:r>
              <a:rPr lang="ru-RU" dirty="0" err="1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профориентационной</a:t>
            </a: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 работы                 с профильными для МИЭТ организациями СПО        (по аналогии со школами)</a:t>
            </a:r>
          </a:p>
        </p:txBody>
      </p:sp>
      <p:pic>
        <p:nvPicPr>
          <p:cNvPr id="6146" name="Picture 2" descr="C:\Users\Media\Desktop\МАКЕТЫ 2021 ГОД\Буклеты\Белый буклет\Фото\miet_booklet_2019-03-14cmyk Folder\Links\IMG_59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75" y="1428749"/>
            <a:ext cx="2952750" cy="4429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7" name="Прямоугольник 16"/>
          <p:cNvSpPr/>
          <p:nvPr/>
        </p:nvSpPr>
        <p:spPr>
          <a:xfrm>
            <a:off x="542924" y="2293165"/>
            <a:ext cx="55911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49" indent="-128549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Согласование образовательных программ организаций СПО Тверской области, соответствующих профилю МИЭТ, и программ ВО МИЭТ для обеспечения планомерной подготовки обучающихся к поступлению в МИЭТ с последующим обучением по индивидуальному учебному плану и сокращением сроков обучения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552450" y="4386560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8549" indent="-128549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  <a:ea typeface="Segoe UI" pitchFamily="34" charset="0"/>
                <a:cs typeface="Calibri" pitchFamily="34" charset="0"/>
              </a:rPr>
              <a:t>Организация конкурса на поступление в МИЭТ          в рамках квот на целевое обучение в интересах предприятий Тверской области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270D0A-37FF-470A-ACAC-AA334FC6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725C68B6-61C2-468F-89AB-4B9F7531AA68}" type="slidenum">
              <a:rPr lang="ru-RU" smtClean="0"/>
              <a:pPr algn="ctr"/>
              <a:t>9</a:t>
            </a:fld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1080</Words>
  <Application>Microsoft Office PowerPoint</Application>
  <PresentationFormat>Лист A4 (210x297 мм)</PresentationFormat>
  <Paragraphs>176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Media</dc:creator>
  <cp:lastModifiedBy>Alexander Balashov</cp:lastModifiedBy>
  <cp:revision>75</cp:revision>
  <dcterms:created xsi:type="dcterms:W3CDTF">2021-11-15T14:12:12Z</dcterms:created>
  <dcterms:modified xsi:type="dcterms:W3CDTF">2021-11-16T11:39:40Z</dcterms:modified>
</cp:coreProperties>
</file>